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6" r:id="rId5"/>
  </p:sldMasterIdLst>
  <p:notesMasterIdLst>
    <p:notesMasterId r:id="rId55"/>
  </p:notesMasterIdLst>
  <p:handoutMasterIdLst>
    <p:handoutMasterId r:id="rId56"/>
  </p:handoutMasterIdLst>
  <p:sldIdLst>
    <p:sldId id="4375" r:id="rId6"/>
    <p:sldId id="4366" r:id="rId7"/>
    <p:sldId id="259" r:id="rId8"/>
    <p:sldId id="4435" r:id="rId9"/>
    <p:sldId id="4399" r:id="rId10"/>
    <p:sldId id="4406" r:id="rId11"/>
    <p:sldId id="4407" r:id="rId12"/>
    <p:sldId id="4394" r:id="rId13"/>
    <p:sldId id="4409" r:id="rId14"/>
    <p:sldId id="4410" r:id="rId15"/>
    <p:sldId id="4408" r:id="rId16"/>
    <p:sldId id="4411" r:id="rId17"/>
    <p:sldId id="4379" r:id="rId18"/>
    <p:sldId id="4434" r:id="rId19"/>
    <p:sldId id="4413" r:id="rId20"/>
    <p:sldId id="4414" r:id="rId21"/>
    <p:sldId id="4430" r:id="rId22"/>
    <p:sldId id="4415" r:id="rId23"/>
    <p:sldId id="4416" r:id="rId24"/>
    <p:sldId id="4431" r:id="rId25"/>
    <p:sldId id="4417" r:id="rId26"/>
    <p:sldId id="4447" r:id="rId27"/>
    <p:sldId id="4401" r:id="rId28"/>
    <p:sldId id="4385" r:id="rId29"/>
    <p:sldId id="4419" r:id="rId30"/>
    <p:sldId id="4402" r:id="rId31"/>
    <p:sldId id="4420" r:id="rId32"/>
    <p:sldId id="4436" r:id="rId33"/>
    <p:sldId id="4386" r:id="rId34"/>
    <p:sldId id="4422" r:id="rId35"/>
    <p:sldId id="4403" r:id="rId36"/>
    <p:sldId id="4437" r:id="rId37"/>
    <p:sldId id="4388" r:id="rId38"/>
    <p:sldId id="4438" r:id="rId39"/>
    <p:sldId id="4404" r:id="rId40"/>
    <p:sldId id="4423" r:id="rId41"/>
    <p:sldId id="4424" r:id="rId42"/>
    <p:sldId id="4425" r:id="rId43"/>
    <p:sldId id="4444" r:id="rId44"/>
    <p:sldId id="4442" r:id="rId45"/>
    <p:sldId id="4445" r:id="rId46"/>
    <p:sldId id="4405" r:id="rId47"/>
    <p:sldId id="4426" r:id="rId48"/>
    <p:sldId id="4427" r:id="rId49"/>
    <p:sldId id="4439" r:id="rId50"/>
    <p:sldId id="4440" r:id="rId51"/>
    <p:sldId id="4441" r:id="rId52"/>
    <p:sldId id="4433" r:id="rId53"/>
    <p:sldId id="437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252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toen" initials="ss" lastIdx="2" clrIdx="0">
    <p:extLst>
      <p:ext uri="{19B8F6BF-5375-455C-9EA6-DF929625EA0E}">
        <p15:presenceInfo xmlns:p15="http://schemas.microsoft.com/office/powerpoint/2012/main" userId="b95d2de0804e207f" providerId="Windows Live"/>
      </p:ext>
    </p:extLst>
  </p:cmAuthor>
  <p:cmAuthor id="2" name="Avery,Tracy A" initials="TAA" lastIdx="4" clrIdx="1">
    <p:extLst>
      <p:ext uri="{19B8F6BF-5375-455C-9EA6-DF929625EA0E}">
        <p15:presenceInfo xmlns:p15="http://schemas.microsoft.com/office/powerpoint/2012/main" userId="Avery,Tracy A" providerId="None"/>
      </p:ext>
    </p:extLst>
  </p:cmAuthor>
  <p:cmAuthor id="3" name="Quie, Alicia K" initials="QAK" lastIdx="6" clrIdx="2">
    <p:extLst>
      <p:ext uri="{19B8F6BF-5375-455C-9EA6-DF929625EA0E}">
        <p15:presenceInfo xmlns:p15="http://schemas.microsoft.com/office/powerpoint/2012/main" userId="S::AQUIE@travelers.com::0eb06b6e-eb16-4966-a7aa-cf4a96743f00" providerId="AD"/>
      </p:ext>
    </p:extLst>
  </p:cmAuthor>
  <p:cmAuthor id="4" name="Menefee, John R" initials="MJR" lastIdx="1" clrIdx="3">
    <p:extLst>
      <p:ext uri="{19B8F6BF-5375-455C-9EA6-DF929625EA0E}">
        <p15:presenceInfo xmlns:p15="http://schemas.microsoft.com/office/powerpoint/2012/main" userId="S::JMENEFEE@travelers.com::5a921819-5aeb-4ae3-af7e-94483d6564e4" providerId="AD"/>
      </p:ext>
    </p:extLst>
  </p:cmAuthor>
  <p:cmAuthor id="5" name="Sauer, Jeremy" initials="SJ" lastIdx="11" clrIdx="4">
    <p:extLst>
      <p:ext uri="{19B8F6BF-5375-455C-9EA6-DF929625EA0E}">
        <p15:presenceInfo xmlns:p15="http://schemas.microsoft.com/office/powerpoint/2012/main" userId="S::JSAUER2@travelers.com::c675480a-17aa-44c9-a531-0961d4c0e22c" providerId="AD"/>
      </p:ext>
    </p:extLst>
  </p:cmAuthor>
  <p:cmAuthor id="6" name="Blanchette, Josh" initials="BJ" lastIdx="2" clrIdx="5">
    <p:extLst>
      <p:ext uri="{19B8F6BF-5375-455C-9EA6-DF929625EA0E}">
        <p15:presenceInfo xmlns:p15="http://schemas.microsoft.com/office/powerpoint/2012/main" userId="S::JCBLANCH@travelers.com::c87a8b19-6912-4d66-a296-15f491509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1719"/>
    <a:srgbClr val="317893"/>
    <a:srgbClr val="2C344B"/>
    <a:srgbClr val="CADCE3"/>
    <a:srgbClr val="342738"/>
    <a:srgbClr val="FFFFFF"/>
    <a:srgbClr val="1E1F20"/>
    <a:srgbClr val="3C3F42"/>
    <a:srgbClr val="3C3F41"/>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EB336B8-B032-43A5-89EF-C16EDDAD535F}">
  <a:tblStyle styleId="{2EB336B8-B032-43A5-89EF-C16EDDAD535F}" styleName="Prophet 01 Blue">
    <a:wholeTbl>
      <a:tcTxStyle>
        <a:fontRef idx="minor"/>
        <a:schemeClr val="dk1"/>
      </a:tcTxStyle>
      <a:tcStyle>
        <a:tcBdr>
          <a:left>
            <a:ln>
              <a:noFill/>
            </a:ln>
          </a:left>
          <a:right>
            <a:ln>
              <a:noFill/>
            </a:ln>
          </a:right>
          <a:top>
            <a:ln w="6350">
              <a:solidFill>
                <a:srgbClr val="B4B4B4"/>
              </a:solidFill>
            </a:ln>
          </a:top>
          <a:bottom>
            <a:ln>
              <a:no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top>
            <a:ln w="12700">
              <a:solidFill>
                <a:schemeClr val="dk1"/>
              </a:solidFill>
            </a:ln>
          </a:top>
          <a:bottom>
            <a:ln>
              <a:noFill/>
            </a:ln>
          </a:bottom>
        </a:tcBdr>
        <a:fill>
          <a:noFill/>
        </a:fill>
      </a:tcStyle>
    </a:lastRow>
    <a:firstRow>
      <a:tcTxStyle>
        <a:fontRef idx="major"/>
        <a:schemeClr val="dk2"/>
      </a:tcTxStyle>
      <a:tcStyle>
        <a:tcBdr>
          <a:top>
            <a:ln>
              <a:noFill/>
            </a:ln>
          </a:top>
          <a:bottom>
            <a:ln w="12700">
              <a:solidFill>
                <a:schemeClr val="dk2"/>
              </a:solidFill>
            </a:ln>
          </a:bottom>
        </a:tcBdr>
        <a:fill>
          <a:noFill/>
        </a:fill>
      </a:tcStyle>
    </a:firstRow>
  </a:tblStyle>
  <a:tblStyle styleId="{7ADBC3EB-3A19-48E3-BE93-8B5C51CD37D3}" styleName="Prophet 01 Green">
    <a:wholeTbl>
      <a:tcTxStyle>
        <a:fontRef idx="minor"/>
        <a:schemeClr val="lt1"/>
      </a:tcTxStyle>
      <a:tcStyle>
        <a:tcBdr>
          <a:left>
            <a:ln>
              <a:noFill/>
            </a:ln>
          </a:left>
          <a:right>
            <a:ln>
              <a:noFill/>
            </a:ln>
          </a:right>
          <a:top>
            <a:ln w="6350">
              <a:solidFill>
                <a:srgbClr val="B4B4B4"/>
              </a:solidFill>
            </a:ln>
          </a:top>
          <a:bottom>
            <a:ln>
              <a:no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top>
            <a:ln w="12700">
              <a:solidFill>
                <a:schemeClr val="lt1"/>
              </a:solidFill>
            </a:ln>
          </a:top>
          <a:bottom>
            <a:ln>
              <a:noFill/>
            </a:ln>
          </a:bottom>
        </a:tcBdr>
        <a:fill>
          <a:noFill/>
        </a:fill>
      </a:tcStyle>
    </a:lastRow>
    <a:firstRow>
      <a:tcTxStyle>
        <a:fontRef idx="major"/>
        <a:schemeClr val="lt2"/>
      </a:tcTxStyle>
      <a:tcStyle>
        <a:tcBdr>
          <a:top>
            <a:ln>
              <a:noFill/>
            </a:ln>
          </a:top>
          <a:bottom>
            <a:ln w="12700">
              <a:solidFill>
                <a:schemeClr val="lt2"/>
              </a:solidFill>
            </a:ln>
          </a:bottom>
        </a:tcBdr>
        <a:fill>
          <a:noFill/>
        </a:fill>
      </a:tcStyle>
    </a:firstRow>
  </a:tblStyle>
  <a:tblStyle styleId="{5EE23A1D-6598-4E64-AADF-288D69C89490}" styleName="Prophet 02 Blue">
    <a:wholeTbl>
      <a:tcTxStyle>
        <a:fontRef idx="minor"/>
        <a:schemeClr val="dk1"/>
      </a:tcTxStyle>
      <a:tcStyle>
        <a:tcBdr>
          <a:left>
            <a:ln>
              <a:noFill/>
            </a:ln>
          </a:left>
          <a:right>
            <a:ln>
              <a:noFill/>
            </a:ln>
          </a:right>
          <a:top>
            <a:ln w="6350">
              <a:solidFill>
                <a:srgbClr val="B4B4B4"/>
              </a:solidFill>
            </a:ln>
          </a:top>
          <a:bottom>
            <a:ln w="6350">
              <a:solidFill>
                <a:srgbClr val="B4B4B4"/>
              </a:solid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bottom>
            <a:ln>
              <a:noFill/>
            </a:ln>
          </a:bottom>
        </a:tcBdr>
        <a:fill>
          <a:noFill/>
        </a:fill>
      </a:tcStyle>
    </a:lastRow>
    <a:firstRow>
      <a:tcTxStyle>
        <a:fontRef idx="major"/>
        <a:schemeClr val="dk2"/>
      </a:tcTxStyle>
      <a:tcStyle>
        <a:tcBdr>
          <a:top>
            <a:ln>
              <a:noFill/>
            </a:ln>
          </a:top>
        </a:tcBdr>
        <a:fill>
          <a:noFill/>
        </a:fill>
      </a:tcStyle>
    </a:firstRow>
  </a:tblStyle>
  <a:tblStyle styleId="{DDA2470E-D627-4230-9B18-0CBA4E3BEA01}" styleName="Prophet 02 Green">
    <a:wholeTbl>
      <a:tcTxStyle>
        <a:fontRef idx="minor"/>
        <a:schemeClr val="lt1"/>
      </a:tcTxStyle>
      <a:tcStyle>
        <a:tcBdr>
          <a:left>
            <a:ln>
              <a:noFill/>
            </a:ln>
          </a:left>
          <a:right>
            <a:ln>
              <a:noFill/>
            </a:ln>
          </a:right>
          <a:top>
            <a:ln w="6350">
              <a:solidFill>
                <a:srgbClr val="B4B4B4"/>
              </a:solidFill>
            </a:ln>
          </a:top>
          <a:bottom>
            <a:ln w="6350">
              <a:solidFill>
                <a:srgbClr val="B4B4B4"/>
              </a:solid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bottom>
            <a:ln>
              <a:noFill/>
            </a:ln>
          </a:bottom>
        </a:tcBdr>
        <a:fill>
          <a:noFill/>
        </a:fill>
      </a:tcStyle>
    </a:lastRow>
    <a:firstRow>
      <a:tcTxStyle>
        <a:fontRef idx="major"/>
        <a:schemeClr val="lt2"/>
      </a:tcTxStyle>
      <a:tcStyle>
        <a:tcBdr>
          <a:top>
            <a:ln>
              <a:noFill/>
            </a:ln>
          </a:top>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676" autoAdjust="0"/>
  </p:normalViewPr>
  <p:slideViewPr>
    <p:cSldViewPr snapToGrid="0" snapToObjects="1" showGuides="1">
      <p:cViewPr varScale="1">
        <p:scale>
          <a:sx n="86" d="100"/>
          <a:sy n="86" d="100"/>
        </p:scale>
        <p:origin x="1554" y="90"/>
      </p:cViewPr>
      <p:guideLst>
        <p:guide orient="horz" pos="744"/>
        <p:guide pos="2520"/>
        <p:guide orient="horz" pos="2160"/>
      </p:guideLst>
    </p:cSldViewPr>
  </p:slideViewPr>
  <p:outlineViewPr>
    <p:cViewPr>
      <p:scale>
        <a:sx n="33" d="100"/>
        <a:sy n="33" d="100"/>
      </p:scale>
      <p:origin x="0" y="-1338"/>
    </p:cViewPr>
  </p:outlineViewPr>
  <p:notesTextViewPr>
    <p:cViewPr>
      <p:scale>
        <a:sx n="66" d="100"/>
        <a:sy n="66" d="100"/>
      </p:scale>
      <p:origin x="0" y="0"/>
    </p:cViewPr>
  </p:notesTextViewPr>
  <p:sorterViewPr>
    <p:cViewPr varScale="1">
      <p:scale>
        <a:sx n="1" d="1"/>
        <a:sy n="1" d="1"/>
      </p:scale>
      <p:origin x="0" y="0"/>
    </p:cViewPr>
  </p:sorterViewPr>
  <p:notesViewPr>
    <p:cSldViewPr snapToGrid="0" snapToObjects="1" showGuides="1">
      <p:cViewPr varScale="1">
        <p:scale>
          <a:sx n="171" d="100"/>
          <a:sy n="171" d="100"/>
        </p:scale>
        <p:origin x="5344"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6A25C-3757-8E46-9A79-775E9C1F68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dirty="0">
              <a:latin typeface="Trebuchet MS" panose="020B0603020202020204" pitchFamily="34" charset="0"/>
            </a:endParaRPr>
          </a:p>
        </p:txBody>
      </p:sp>
      <p:sp>
        <p:nvSpPr>
          <p:cNvPr id="3" name="Date Placeholder 2">
            <a:extLst>
              <a:ext uri="{FF2B5EF4-FFF2-40B4-BE49-F238E27FC236}">
                <a16:creationId xmlns:a16="http://schemas.microsoft.com/office/drawing/2014/main" id="{2BE28867-5585-9A4E-B5D7-C74A3F7A73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z="1000" dirty="0">
                <a:latin typeface="Trebuchet MS" panose="020B0603020202020204" pitchFamily="34" charset="0"/>
              </a:rPr>
              <a:t>Month 00, 0000</a:t>
            </a:r>
          </a:p>
        </p:txBody>
      </p:sp>
      <p:sp>
        <p:nvSpPr>
          <p:cNvPr id="4" name="Footer Placeholder 3">
            <a:extLst>
              <a:ext uri="{FF2B5EF4-FFF2-40B4-BE49-F238E27FC236}">
                <a16:creationId xmlns:a16="http://schemas.microsoft.com/office/drawing/2014/main" id="{E42AB31F-DE40-904A-B85C-D6BF73E0D8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05832DCF-EE37-4C40-B7D0-E5A5C094F6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B5A92-BCFD-3246-8317-50F2938C0F36}" type="slidenum">
              <a:rPr lang="en-US" sz="1000" smtClean="0">
                <a:latin typeface="Trebuchet MS" panose="020B0603020202020204" pitchFamily="34" charset="0"/>
              </a:rPr>
              <a:t>‹#›</a:t>
            </a:fld>
            <a:endParaRPr lang="en-US" sz="1000" dirty="0">
              <a:latin typeface="Trebuchet MS" panose="020B0603020202020204" pitchFamily="34" charset="0"/>
            </a:endParaRPr>
          </a:p>
        </p:txBody>
      </p:sp>
    </p:spTree>
    <p:extLst>
      <p:ext uri="{BB962C8B-B14F-4D97-AF65-F5344CB8AC3E}">
        <p14:creationId xmlns:p14="http://schemas.microsoft.com/office/powerpoint/2010/main" val="694426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Trebuchet MS" panose="020B0603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Trebuchet MS" panose="020B0603020202020204" pitchFamily="34" charset="0"/>
              </a:defRPr>
            </a:lvl1pPr>
          </a:lstStyle>
          <a:p>
            <a:r>
              <a:rPr lang="en-US" dirty="0"/>
              <a:t>Month 00, 0000</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Trebuchet MS" panose="020B0603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Trebuchet MS" panose="020B0603020202020204" pitchFamily="34" charset="0"/>
              </a:defRPr>
            </a:lvl1pPr>
          </a:lstStyle>
          <a:p>
            <a:fld id="{394CF020-0462-2D47-950F-817C4E9C0EDD}" type="slidenum">
              <a:rPr lang="en-US" smtClean="0"/>
              <a:pPr/>
              <a:t>‹#›</a:t>
            </a:fld>
            <a:endParaRPr lang="en-US" dirty="0"/>
          </a:p>
        </p:txBody>
      </p:sp>
    </p:spTree>
    <p:extLst>
      <p:ext uri="{BB962C8B-B14F-4D97-AF65-F5344CB8AC3E}">
        <p14:creationId xmlns:p14="http://schemas.microsoft.com/office/powerpoint/2010/main" val="42549644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rebuchet MS" panose="020B0603020202020204" pitchFamily="34" charset="0"/>
        <a:ea typeface="+mn-ea"/>
      </a:defRPr>
    </a:lvl1pPr>
    <a:lvl2pPr marL="457200" algn="l" defTabSz="914400" rtl="0" eaLnBrk="1" latinLnBrk="0" hangingPunct="1">
      <a:defRPr sz="1200" kern="1200">
        <a:solidFill>
          <a:schemeClr val="tx1"/>
        </a:solidFill>
        <a:latin typeface="Trebuchet MS" panose="020B0603020202020204" pitchFamily="34" charset="0"/>
        <a:ea typeface="+mn-ea"/>
      </a:defRPr>
    </a:lvl2pPr>
    <a:lvl3pPr marL="914400" algn="l" defTabSz="914400" rtl="0" eaLnBrk="1" latinLnBrk="0" hangingPunct="1">
      <a:defRPr sz="1200" kern="1200">
        <a:solidFill>
          <a:schemeClr val="tx1"/>
        </a:solidFill>
        <a:latin typeface="Trebuchet MS" panose="020B0603020202020204" pitchFamily="34" charset="0"/>
        <a:ea typeface="+mn-ea"/>
      </a:defRPr>
    </a:lvl3pPr>
    <a:lvl4pPr marL="1371600" algn="l" defTabSz="914400" rtl="0" eaLnBrk="1" latinLnBrk="0" hangingPunct="1">
      <a:defRPr sz="1200" kern="1200">
        <a:solidFill>
          <a:schemeClr val="tx1"/>
        </a:solidFill>
        <a:latin typeface="Trebuchet MS" panose="020B0603020202020204" pitchFamily="34" charset="0"/>
        <a:ea typeface="+mn-ea"/>
      </a:defRPr>
    </a:lvl4pPr>
    <a:lvl5pPr marL="1828800" algn="l" defTabSz="914400" rtl="0" eaLnBrk="1" latinLnBrk="0" hangingPunct="1">
      <a:defRPr sz="1200" kern="1200">
        <a:solidFill>
          <a:schemeClr val="tx1"/>
        </a:solidFill>
        <a:latin typeface="Trebuchet MS" panose="020B0603020202020204" pitchFamily="34" charset="0"/>
        <a:ea typeface="+mn-ea"/>
      </a:defRPr>
    </a:lvl5pPr>
    <a:lvl6pPr marL="2286000" algn="l" defTabSz="914400" rtl="0" eaLnBrk="1" latinLnBrk="0" hangingPunct="1">
      <a:defRPr sz="1200" kern="1200">
        <a:solidFill>
          <a:schemeClr val="tx1"/>
        </a:solidFill>
        <a:latin typeface="Trebuchet MS" panose="020B0603020202020204" pitchFamily="34" charset="0"/>
        <a:ea typeface="+mn-ea"/>
      </a:defRPr>
    </a:lvl6pPr>
    <a:lvl7pPr marL="2743200" algn="l" defTabSz="914400" rtl="0" eaLnBrk="1" latinLnBrk="0" hangingPunct="1">
      <a:defRPr sz="1200" kern="1200">
        <a:solidFill>
          <a:schemeClr val="tx1"/>
        </a:solidFill>
        <a:latin typeface="Trebuchet MS" panose="020B0603020202020204" pitchFamily="34" charset="0"/>
        <a:ea typeface="+mn-ea"/>
      </a:defRPr>
    </a:lvl7pPr>
    <a:lvl8pPr marL="3200400" algn="l" defTabSz="914400" rtl="0" eaLnBrk="1" latinLnBrk="0" hangingPunct="1">
      <a:defRPr sz="1200" kern="1200">
        <a:solidFill>
          <a:schemeClr val="tx1"/>
        </a:solidFill>
        <a:latin typeface="Trebuchet MS" panose="020B0603020202020204" pitchFamily="34" charset="0"/>
        <a:ea typeface="+mn-ea"/>
      </a:defRPr>
    </a:lvl8pPr>
    <a:lvl9pPr marL="3657600" algn="l" defTabSz="914400" rtl="0" eaLnBrk="1" latinLnBrk="0" hangingPunct="1">
      <a:defRPr sz="1200" kern="1200">
        <a:solidFill>
          <a:schemeClr val="tx1"/>
        </a:solidFill>
        <a:latin typeface="Trebuchet MS" panose="020B0603020202020204" pitchFamily="34" charset="0"/>
        <a:ea typeface="+mn-e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&amp; the title of the call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a:t>
            </a:fld>
            <a:endParaRPr lang="en-US" dirty="0"/>
          </a:p>
        </p:txBody>
      </p:sp>
    </p:spTree>
    <p:extLst>
      <p:ext uri="{BB962C8B-B14F-4D97-AF65-F5344CB8AC3E}">
        <p14:creationId xmlns:p14="http://schemas.microsoft.com/office/powerpoint/2010/main" val="351170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fictitious email coming from someone purporting to be someone’s boss (someone pretending to be an employee intending to mislead an actual employee)</a:t>
            </a:r>
          </a:p>
          <a:p>
            <a:r>
              <a:rPr lang="en-US" dirty="0"/>
              <a:t>-boss’ email in this example has been compromised</a:t>
            </a:r>
          </a:p>
          <a:p>
            <a:r>
              <a:rPr lang="en-US" dirty="0"/>
              <a:t>-boss trying to get subordinate to quickly pay a bill that probably will be followed up with either new bank routing information OR might include a link or attachment that is malware laden</a:t>
            </a:r>
          </a:p>
          <a:p>
            <a:r>
              <a:rPr lang="en-US" dirty="0"/>
              <a:t>-Common themes that we see: </a:t>
            </a:r>
          </a:p>
          <a:p>
            <a:r>
              <a:rPr lang="en-US" dirty="0"/>
              <a:t>	A) person of importance making request</a:t>
            </a:r>
          </a:p>
          <a:p>
            <a:r>
              <a:rPr lang="en-US" dirty="0"/>
              <a:t>	B) request needs to be done quickly (urgent)</a:t>
            </a:r>
          </a:p>
          <a:p>
            <a:r>
              <a:rPr lang="en-US" dirty="0"/>
              <a:t>	C) person making the request isn’t able to “discuss” the request </a:t>
            </a:r>
          </a:p>
          <a:p>
            <a:endParaRPr lang="en-US" dirty="0"/>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11</a:t>
            </a:fld>
            <a:endParaRPr lang="en-US" dirty="0"/>
          </a:p>
        </p:txBody>
      </p:sp>
    </p:spTree>
    <p:extLst>
      <p:ext uri="{BB962C8B-B14F-4D97-AF65-F5344CB8AC3E}">
        <p14:creationId xmlns:p14="http://schemas.microsoft.com/office/powerpoint/2010/main" val="277125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a person of influence (CEO) who had their account compromised and is attempting to pressure an employee of the company to change bant information of a vendor that is allegedly owed money and make the payment ASAP. There may or may not be an actual payment due. </a:t>
            </a:r>
          </a:p>
          <a:p>
            <a:r>
              <a:rPr lang="en-US" dirty="0"/>
              <a:t>-the urgency of the request, the high rank of the person making the request and the inability to question that person are all measures intended make the employee move quickly without checking the validity of the request</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12</a:t>
            </a:fld>
            <a:endParaRPr lang="en-US" dirty="0"/>
          </a:p>
        </p:txBody>
      </p:sp>
    </p:spTree>
    <p:extLst>
      <p:ext uri="{BB962C8B-B14F-4D97-AF65-F5344CB8AC3E}">
        <p14:creationId xmlns:p14="http://schemas.microsoft.com/office/powerpoint/2010/main" val="19248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Require multi-factor authentication (MFA) for access to email and other web-based platforms</a:t>
            </a:r>
          </a:p>
          <a:p>
            <a:r>
              <a:rPr lang="en-US" dirty="0"/>
              <a:t>Train staff to look for suspicious emails</a:t>
            </a:r>
          </a:p>
          <a:p>
            <a:r>
              <a:rPr lang="en-US" dirty="0"/>
              <a:t>Promote culture of security awareness so employees are willing to question suspicious activity</a:t>
            </a:r>
          </a:p>
          <a:p>
            <a:r>
              <a:rPr lang="en-US" dirty="0"/>
              <a:t>Don’t just delete suspicious emails – report them to IT, so IT can check if others have clicked on the email</a:t>
            </a:r>
          </a:p>
          <a:p>
            <a:r>
              <a:rPr lang="en-US" dirty="0"/>
              <a:t>Conduct phishing exercises on employees</a:t>
            </a:r>
          </a:p>
          <a:p>
            <a:r>
              <a:rPr lang="en-US" dirty="0"/>
              <a:t>Be suspicious of requests to re-enter username and password</a:t>
            </a:r>
          </a:p>
          <a:p>
            <a:r>
              <a:rPr lang="en-US" dirty="0"/>
              <a:t>Employ robust email filtering tools/consider geo blocking</a:t>
            </a:r>
          </a:p>
          <a:p>
            <a:r>
              <a:rPr lang="en-US" dirty="0"/>
              <a:t>Block or alert new auto-forwarding rules</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13</a:t>
            </a:fld>
            <a:endParaRPr lang="en-US" dirty="0"/>
          </a:p>
        </p:txBody>
      </p:sp>
    </p:spTree>
    <p:extLst>
      <p:ext uri="{BB962C8B-B14F-4D97-AF65-F5344CB8AC3E}">
        <p14:creationId xmlns:p14="http://schemas.microsoft.com/office/powerpoint/2010/main" val="349838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Malicious software designed to block access to a computer system until money is paid</a:t>
            </a:r>
          </a:p>
          <a:p>
            <a:pPr marL="171450" indent="-171450">
              <a:buFont typeface="Arial" panose="020B0604020202020204" pitchFamily="34" charset="0"/>
              <a:buChar char="•"/>
            </a:pPr>
            <a:r>
              <a:rPr lang="en-US" sz="1200" dirty="0"/>
              <a:t>New versions are sophisticated, encrypting data and backups, propagating quickly through systems</a:t>
            </a:r>
          </a:p>
          <a:p>
            <a:pPr marL="171450" indent="-171450">
              <a:buFont typeface="Arial" panose="020B0604020202020204" pitchFamily="34" charset="0"/>
              <a:buChar char="•"/>
            </a:pPr>
            <a:r>
              <a:rPr lang="en-US" sz="1200" dirty="0"/>
              <a:t>Some versions involve an element of data exfiltration. “Pay us $1,000,000 in Bitcoin to gain access to your network </a:t>
            </a:r>
            <a:r>
              <a:rPr lang="en-US" sz="1200" i="1" u="sng" dirty="0">
                <a:solidFill>
                  <a:srgbClr val="FF0000"/>
                </a:solidFill>
              </a:rPr>
              <a:t>and</a:t>
            </a:r>
            <a:r>
              <a:rPr lang="en-US" sz="1200" dirty="0"/>
              <a:t> so we don’t release all of your clients’ data on the internet.”</a:t>
            </a:r>
          </a:p>
          <a:p>
            <a:pPr marL="171450" indent="-171450">
              <a:buFont typeface="Arial" panose="020B0604020202020204" pitchFamily="34" charset="0"/>
              <a:buChar char="•"/>
            </a:pPr>
            <a:r>
              <a:rPr lang="en-US" sz="1200" dirty="0"/>
              <a:t>Payment of ransom is a last resort, but is becoming a more common</a:t>
            </a:r>
          </a:p>
          <a:p>
            <a:pPr marL="171450" indent="-171450">
              <a:buFont typeface="Arial" panose="020B0604020202020204" pitchFamily="34" charset="0"/>
              <a:buChar char="•"/>
            </a:pPr>
            <a:r>
              <a:rPr lang="en-US" sz="1200" dirty="0"/>
              <a:t>Smaller criminal groups can be troublesome to deal with: additional demands, key validity,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54340-8DA6-4B5E-B952-6FA6F5705EB6}"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72452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Malicious software designed to block access to a computer system until money is paid</a:t>
            </a:r>
          </a:p>
          <a:p>
            <a:pPr marL="171450" indent="-171450">
              <a:buFont typeface="Arial" panose="020B0604020202020204" pitchFamily="34" charset="0"/>
              <a:buChar char="•"/>
            </a:pPr>
            <a:r>
              <a:rPr lang="en-US" sz="1200" dirty="0"/>
              <a:t>New versions are sophisticated, encrypting data and backups, propagating quickly through systems</a:t>
            </a:r>
          </a:p>
          <a:p>
            <a:pPr marL="171450" indent="-171450">
              <a:buFont typeface="Arial" panose="020B0604020202020204" pitchFamily="34" charset="0"/>
              <a:buChar char="•"/>
            </a:pPr>
            <a:r>
              <a:rPr lang="en-US" sz="1200" dirty="0"/>
              <a:t>Some versions involve an element of data exfiltration. “Pay us $1,000,000 in Bitcoin to gain access to your network </a:t>
            </a:r>
            <a:r>
              <a:rPr lang="en-US" sz="1200" i="1" u="sng" dirty="0">
                <a:solidFill>
                  <a:srgbClr val="FF0000"/>
                </a:solidFill>
              </a:rPr>
              <a:t>and</a:t>
            </a:r>
            <a:r>
              <a:rPr lang="en-US" sz="1200" dirty="0"/>
              <a:t> so we don’t release all of your clients’ data on the internet.”</a:t>
            </a:r>
          </a:p>
          <a:p>
            <a:pPr marL="171450" indent="-171450">
              <a:buFont typeface="Arial" panose="020B0604020202020204" pitchFamily="34" charset="0"/>
              <a:buChar char="•"/>
            </a:pPr>
            <a:r>
              <a:rPr lang="en-US" sz="1200" dirty="0"/>
              <a:t>Payment of ransom is a last resort, but is becoming a more common</a:t>
            </a:r>
          </a:p>
          <a:p>
            <a:pPr marL="171450" indent="-171450">
              <a:buFont typeface="Arial" panose="020B0604020202020204" pitchFamily="34" charset="0"/>
              <a:buChar char="•"/>
            </a:pPr>
            <a:r>
              <a:rPr lang="en-US" sz="1200" dirty="0"/>
              <a:t>Smaller criminal groups can be troublesome to deal with: additional demands, key validity,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54340-8DA6-4B5E-B952-6FA6F5705EB6}"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28203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Threat Actors/Evolving Variants:. Given how lucrative it can be for criminals to engage in ransomware, more and more groups (both criminal &amp; state sponsored) are getting involved. Additionally, there has been an increase in ransomware variants over the years (Fortiguard Labs has indicated that they have seen over 10,000 different ransomware variants in the first 6 months of 2022 which was double what they had seen in 2021). </a:t>
            </a:r>
          </a:p>
          <a:p>
            <a:r>
              <a:rPr lang="en-US" dirty="0"/>
              <a:t>-Attacker Persistence:-Many threat actors are focused on remaining in a compromised network as long as possible and finding different ways to stay in that network without being detected or removed. This can be helpful especially for access brokers who penetrate networks and then sell access....if they can show proof that they’ve been in a network for a while they can get more money when selling. </a:t>
            </a:r>
          </a:p>
          <a:p>
            <a:r>
              <a:rPr lang="en-US" dirty="0"/>
              <a:t>-RaaS (Ransomware as a Service) has become very popular, allowing for more threat actors/criminals to get involved and attack companies. They can purchase the ransomware variants and in some cases even pay for support by the RaaS creators (splitting proceeds). It basically just makes it easier for less sophisticated criminal groups to enter into hacking.</a:t>
            </a:r>
          </a:p>
          <a:p>
            <a:r>
              <a:rPr lang="en-US" dirty="0"/>
              <a:t>-Evolving Cryptocurrencies &amp; valuations=cryptocurrencies continue to fluctuate in prices which can make payment of ransoms (if that is done) very expensive depending on recent price trends</a:t>
            </a:r>
          </a:p>
          <a:p>
            <a:r>
              <a:rPr lang="en-US" dirty="0"/>
              <a:t>-Ransom demand amounts increasing and groups threatening to release data: more and more criminal groups are moving straight to data exfiltration. Once this is done, threat actors can first attempt to solicit ransom for decryption keys. If insured says “no way” , then the threat actor can demand payment..or they will dump the exfiltrated material on the dark web. We call this double extortion. Some criminal groups can become very aggressive, calling employees, customers, vendors, trading partners of compromised companies and informing them of the breach/saying that they will dump all information on dark web if ransom is not paid by compromised company</a:t>
            </a:r>
          </a:p>
          <a:p>
            <a:r>
              <a:rPr lang="en-US" dirty="0"/>
              <a:t>-shared computer systems-cyber attacks present serious systemic risk. Given the interconnectivity within organizations, one compromised computer or user account can potentially cause many computers/accounts to be infected. Additionally, many organization use similar software/providers/hardware and vulnerabilities in those can lead to many organizations being compromised.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55618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System security controls and maintenance</a:t>
            </a:r>
          </a:p>
          <a:p>
            <a:pPr lvl="1"/>
            <a:r>
              <a:rPr lang="en-US" sz="1800" dirty="0"/>
              <a:t>-Secure remote connections (exposing RDP to the internet with port 3389 puts a bullseye on a company. If you are going to allow RDP to connect to the internet (not advisable), use a VPN, use MFA and change the port from the default 3389. </a:t>
            </a:r>
          </a:p>
          <a:p>
            <a:pPr lvl="1"/>
            <a:r>
              <a:rPr lang="en-US" sz="1800" dirty="0"/>
              <a:t>-Disable Microsoft Office macros via group policy (ex: Excel, Word). Macros are operations that allow for a way to automate a number of processes with a single key stroke. Hackers can attach macros to word/powerpoint/excel documents and if they care clicked on by an unsuspecting user, they can infect a computer. Having corporate administrators disable macros for all unauthorized users is a way to help prevent certain types of viruses to infect networks. </a:t>
            </a:r>
          </a:p>
          <a:p>
            <a:pPr lvl="1"/>
            <a:r>
              <a:rPr lang="en-US" sz="1800" dirty="0"/>
              <a:t>-MFA for remote access AND administrative access </a:t>
            </a:r>
          </a:p>
          <a:p>
            <a:pPr lvl="1"/>
            <a:r>
              <a:rPr lang="en-US" sz="1800" dirty="0"/>
              <a:t>-Endpoint Protection and Response (EDR) — better than traditional antivirus</a:t>
            </a:r>
          </a:p>
          <a:p>
            <a:pPr lvl="1"/>
            <a:r>
              <a:rPr lang="en-US" sz="1800" dirty="0"/>
              <a:t>-Patch management is critical in any organization. Be mindful of any EOL (End of Life) software/applications</a:t>
            </a:r>
          </a:p>
          <a:p>
            <a:pPr lvl="1"/>
            <a:r>
              <a:rPr lang="en-US" sz="1800" dirty="0"/>
              <a:t>-Email filtering and external email warning is very important</a:t>
            </a:r>
          </a:p>
          <a:p>
            <a:pPr lvl="1"/>
            <a:r>
              <a:rPr lang="en-US" sz="1800" dirty="0"/>
              <a:t>-Geo-blocking can help cut down on remote connections from IP addresses outside of region (if you are a manufacturer that operates in North America and don’t have any customers, suppliers or employees in Russia, you could block any remote connection from IP addresses in that region as an example)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663776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System security controls and maintenance</a:t>
            </a:r>
          </a:p>
          <a:p>
            <a:pPr lvl="1"/>
            <a:r>
              <a:rPr lang="en-US" sz="1800" dirty="0"/>
              <a:t>-Secure remote connections (exposing RDP to the internet with port 3389 puts a bullseye on a company. If you are going to allow RDP to connect to the internet (not advisable), use a VPN, use MFA and change the port from the default 3389. </a:t>
            </a:r>
          </a:p>
          <a:p>
            <a:pPr lvl="1"/>
            <a:r>
              <a:rPr lang="en-US" sz="1800" dirty="0"/>
              <a:t>-Disable Microsoft Office macros via group policy (ex: Excel, Word). Macros are operations that allow for a way to automate a number of processes with a single key stroke. Hackers can attach macros to word/powerpoint/excel documents and if they care clicked on by an unsuspecting user, they can infect a computer. Having corporate administrators disable macros for all unauthorized users is a way to help prevent certain types of viruses to infect networks. </a:t>
            </a:r>
          </a:p>
          <a:p>
            <a:pPr lvl="1"/>
            <a:r>
              <a:rPr lang="en-US" sz="1800" dirty="0"/>
              <a:t>-MFA for remote access AND administrative access </a:t>
            </a:r>
          </a:p>
          <a:p>
            <a:pPr lvl="1"/>
            <a:r>
              <a:rPr lang="en-US" sz="1800" dirty="0"/>
              <a:t>-Endpoint Protection and Response (EDR) — better than traditional antivirus</a:t>
            </a:r>
          </a:p>
          <a:p>
            <a:pPr lvl="1"/>
            <a:r>
              <a:rPr lang="en-US" sz="1800" dirty="0"/>
              <a:t>-Patch management is critical in any organization. Be mindful of any EOL (End of Life) software/applications</a:t>
            </a:r>
          </a:p>
          <a:p>
            <a:pPr lvl="1"/>
            <a:r>
              <a:rPr lang="en-US" sz="1800" dirty="0"/>
              <a:t>-Email filtering and external email warning is very important</a:t>
            </a:r>
          </a:p>
          <a:p>
            <a:pPr lvl="1"/>
            <a:r>
              <a:rPr lang="en-US" sz="1800" dirty="0"/>
              <a:t>-Geo-blocking can help cut down on remote connections from IP addresses outside of region (if you are a manufacturer that operates in North America and don’t have any customers, suppliers or employees in Russia, you could block any remote connection from IP addresses in that region as an example)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66177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Backups= having backups that are either stored offline/segregated from the rest of the corporate network that can be accessed &amp; allow a company to restore their information and corporate infrastructure allows for flexibility in the event of a ransomware attack. Having untainted, recent backups means a company has the leverage to tell a hacker to go pound sand when the ransom demand is made. It is also important that companies “practice” restoring from backups on a regular basis so that when something does happen, they can quickly start restoring from backups (we have seen companies that never tried restoring from backups and encountered issues when attacked. More on that later)</a:t>
            </a:r>
          </a:p>
          <a:p>
            <a:endParaRPr lang="en-US" dirty="0"/>
          </a:p>
          <a:p>
            <a:r>
              <a:rPr lang="en-US" dirty="0"/>
              <a:t>Threat Intelligence Groups: these groups are helpful for sharing information, staying up on the latest threats, networking and meeting people who can help organizations stay vigilant on cyber security</a:t>
            </a:r>
          </a:p>
          <a:p>
            <a:endParaRPr lang="en-US" dirty="0"/>
          </a:p>
          <a:p>
            <a:r>
              <a:rPr lang="en-US" dirty="0"/>
              <a:t>Incident Response/Disaster Recovery: </a:t>
            </a:r>
          </a:p>
          <a:p>
            <a:endParaRPr lang="en-US" dirty="0"/>
          </a:p>
          <a:p>
            <a:pPr marL="228600" indent="-228600">
              <a:buAutoNum type="arabicParenR"/>
            </a:pPr>
            <a:r>
              <a:rPr lang="en-US" dirty="0"/>
              <a:t>Tabletop exercises-these are “drills” that involve all relevant individuals who need to come together in the event of some sort of cyber incident. Different scenarios (lost laptop, disgruntled ex employee steals a bunch of customer data, ransomware attack etc) can be run. Facilitator (can be internal or external) works with all relevant stakeholders to walk through what everyone would do, establish action steps, timelines and what would be done to stop the attacker, restore the network, discuss legal exposures etc. Missteps or confusion during these exercises can become action items that can be honed/improved on for the next exercise. The basic premise is that organization who practice (and take the practice seriously) will be better prepared when something does happen.</a:t>
            </a:r>
          </a:p>
          <a:p>
            <a:pPr marL="228600" indent="-228600">
              <a:buAutoNum type="arabicParenR"/>
            </a:pPr>
            <a:r>
              <a:rPr lang="en-US" dirty="0"/>
              <a:t>Engage with forensic firms with knowledge of hacker groups.= one of the benefits to getting cyber insurance from trustworthy carriers is that they will put you in touch with very good forensic responders in the event of an incident. Outside of this, it is good to establish a relationship with firms in this space that you can vet and make sure they are of high quality so that when an incident occurs you know you’ll be getting good advice from experiences experts. </a:t>
            </a:r>
          </a:p>
          <a:p>
            <a:pPr marL="685800" lvl="1" indent="-228600">
              <a:buAutoNum type="arabicParen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05320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24</a:t>
            </a:fld>
            <a:endParaRPr lang="en-US" dirty="0"/>
          </a:p>
        </p:txBody>
      </p:sp>
    </p:spTree>
    <p:extLst>
      <p:ext uri="{BB962C8B-B14F-4D97-AF65-F5344CB8AC3E}">
        <p14:creationId xmlns:p14="http://schemas.microsoft.com/office/powerpoint/2010/main" val="221966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xfrm>
            <a:off x="406400" y="696913"/>
            <a:ext cx="61976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7827" name="Rectangle 3"/>
          <p:cNvSpPr>
            <a:spLocks noGrp="1"/>
          </p:cNvSpPr>
          <p:nvPr>
            <p:ph type="body" idx="1"/>
          </p:nvPr>
        </p:nvSpPr>
        <p:spPr>
          <a:xfrm>
            <a:off x="480342" y="3977305"/>
            <a:ext cx="6200309" cy="5319096"/>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000" dirty="0"/>
              <a:t>Legal Disclaimer</a:t>
            </a:r>
          </a:p>
        </p:txBody>
      </p:sp>
    </p:spTree>
    <p:extLst>
      <p:ext uri="{BB962C8B-B14F-4D97-AF65-F5344CB8AC3E}">
        <p14:creationId xmlns:p14="http://schemas.microsoft.com/office/powerpoint/2010/main" val="3715849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Most vulnerabilities had free patches available at the time the organization was attacked (in some cases like BlueKeep, even for unsupported products). Bitsight reported that 6 weeks after the free BlueKeep patch was offered by Microsoft, over 800,000 Windows devices were still operating without the critical patch. </a:t>
            </a:r>
          </a:p>
          <a:p>
            <a:r>
              <a:rPr lang="en-US" sz="1200" dirty="0"/>
              <a:t>Microsoft’s “Patch Tuesday,” usually the 2nd Tuesday of each month, routinely includes 100+ security patches each month. </a:t>
            </a:r>
          </a:p>
          <a:p>
            <a:r>
              <a:rPr lang="en-US" sz="1200" dirty="0"/>
              <a:t>Local Admin –You should disable local admin for users. Local admin typically is allowed for users when they first receive a computers and basically gives full security control to that computer. While this might be a good idea for your personal home PC (since you’re the sole user), corporations distributing computers need to have that disabled. </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25</a:t>
            </a:fld>
            <a:endParaRPr lang="en-US" dirty="0"/>
          </a:p>
        </p:txBody>
      </p:sp>
    </p:spTree>
    <p:extLst>
      <p:ext uri="{BB962C8B-B14F-4D97-AF65-F5344CB8AC3E}">
        <p14:creationId xmlns:p14="http://schemas.microsoft.com/office/powerpoint/2010/main" val="328800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MFA is a critical added layer of protection </a:t>
            </a:r>
          </a:p>
          <a:p>
            <a:r>
              <a:rPr lang="en-US" sz="1200" dirty="0"/>
              <a:t>Given the volume of malware transmitted through email, password recycling, password sharing, and other issues, most IT professionals consider MFA one of the most important security controls that can be deployed. </a:t>
            </a:r>
          </a:p>
          <a:p>
            <a:r>
              <a:rPr lang="en-US" sz="1200" dirty="0"/>
              <a:t>MFA is having at least 2 of the following 3 factors in place: something you know, something you are, and something you have. </a:t>
            </a:r>
          </a:p>
          <a:p>
            <a:r>
              <a:rPr lang="en-US" sz="1200" dirty="0"/>
              <a:t>MFA is sometimes confused with VPN. VPN encrypts communications; MFA is attempting to making sure the RIGHT person is accessing or using something.</a:t>
            </a:r>
          </a:p>
          <a:p>
            <a:r>
              <a:rPr lang="en-US" sz="1200" dirty="0"/>
              <a:t>A username and password by itself would NOT be considered MFA (a password is just a “knowledge” factor).</a:t>
            </a:r>
          </a:p>
          <a:p>
            <a:r>
              <a:rPr lang="en-US" sz="1200" dirty="0"/>
              <a:t>Two factor authentication is a form of MFA.</a:t>
            </a:r>
          </a:p>
          <a:p>
            <a:r>
              <a:rPr lang="en-US" sz="1200" dirty="0"/>
              <a:t>Adaptive MFA and PAM are becoming more widely used. Adaptive MFA is a dynamic form of MFA that, depending on the role of the user requesting to authenticate, offers additional security challenges (for example: a low level employee would be required to go through fewer steps compared to someone in IT). PAM, which stands for privileged access management, is a newer solution specifically designed to monitor &amp; secure against credential theft (particularly of those who have administrative credentials). </a:t>
            </a:r>
          </a:p>
          <a:p>
            <a:endParaRPr lang="en-US" strike="noStrike"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27</a:t>
            </a:fld>
            <a:endParaRPr lang="en-US" dirty="0"/>
          </a:p>
        </p:txBody>
      </p:sp>
    </p:spTree>
    <p:extLst>
      <p:ext uri="{BB962C8B-B14F-4D97-AF65-F5344CB8AC3E}">
        <p14:creationId xmlns:p14="http://schemas.microsoft.com/office/powerpoint/2010/main" val="356096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a port? A port is a logical connection (not “physical”) that is used to by programs &amp; services to exchange information. Ports specifically determine which program or service on a computer or server is going to be used. Each port has a unique number that identifies them. A port number is always associated with an IP address.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an IP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Certain ports are known for certain things. For example, port 443 is for secure web browsing; port 3389 is the default RDP 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Ports 3389, 445, and others are particularly enticing for criminals intent on doing harm to organizations; many organizations use them, and many exploits are available for use. </a:t>
            </a:r>
          </a:p>
          <a:p>
            <a:r>
              <a:rPr lang="en-US" dirty="0"/>
              <a:t>Other Port Examples:   80 is HTTP (not secure), 443 is HTTPS (secure), 25 is email.</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29</a:t>
            </a:fld>
            <a:endParaRPr lang="en-US" dirty="0"/>
          </a:p>
        </p:txBody>
      </p:sp>
    </p:spTree>
    <p:extLst>
      <p:ext uri="{BB962C8B-B14F-4D97-AF65-F5344CB8AC3E}">
        <p14:creationId xmlns:p14="http://schemas.microsoft.com/office/powerpoint/2010/main" val="2339256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RDP is a default tool included in Windows that </a:t>
            </a:r>
            <a:r>
              <a:rPr lang="en-US" sz="1200" dirty="0">
                <a:solidFill>
                  <a:schemeClr val="accent5"/>
                </a:solidFill>
              </a:rPr>
              <a:t>allows for a computer </a:t>
            </a:r>
            <a:r>
              <a:rPr lang="en-US" sz="1200" dirty="0"/>
              <a:t>(ex: laptop) </a:t>
            </a:r>
            <a:r>
              <a:rPr lang="en-US" sz="1200" dirty="0">
                <a:solidFill>
                  <a:schemeClr val="accent5"/>
                </a:solidFill>
              </a:rPr>
              <a:t>to connect to a local computer </a:t>
            </a:r>
            <a:r>
              <a:rPr lang="en-US" sz="1200" dirty="0"/>
              <a:t>(at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RDP was not initially designed with privacy &amp; security as the primary function, it was designed to provide an easy way to connect remotely to a corporate network.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RDP by default uses a specific port, 3389, to accomplish this connection. This port can be changed but requires effort.</a:t>
            </a:r>
          </a:p>
          <a:p>
            <a:r>
              <a:rPr lang="en-US" sz="1200" dirty="0"/>
              <a:t>Many smaller organizations used this default setup given the simplicity and no additional expense.</a:t>
            </a:r>
          </a:p>
          <a:p>
            <a:r>
              <a:rPr lang="en-US" sz="1200" dirty="0"/>
              <a:t>Unfortunately, when RDP port 3389 is open to the internet, it is essentially like shooting off fireworks for criminals and inviting their attention. </a:t>
            </a:r>
          </a:p>
          <a:p>
            <a:r>
              <a:rPr lang="en-US" sz="1200" dirty="0"/>
              <a:t>3389 is a well-known port to all cyber criminals. The BlueKeep vulnerability (CVE-2019-0708) that caused a panic in 2019 was an RDP exploit (one of many over the years to attack RDP).</a:t>
            </a:r>
          </a:p>
          <a:p>
            <a:r>
              <a:rPr lang="en-US" sz="1200" dirty="0"/>
              <a:t>RDP has had numerous serious vulnerabilities over the years</a:t>
            </a:r>
          </a:p>
          <a:p>
            <a:r>
              <a:rPr lang="en-US" sz="1200" dirty="0"/>
              <a:t>While strong passwords, using MFA, geolocation blocking, and other security measures can help minimize risk, ultimately closing port 3389 is the best course of action</a:t>
            </a:r>
          </a:p>
        </p:txBody>
      </p:sp>
      <p:sp>
        <p:nvSpPr>
          <p:cNvPr id="4" name="Slide Number Placeholder 3"/>
          <p:cNvSpPr>
            <a:spLocks noGrp="1"/>
          </p:cNvSpPr>
          <p:nvPr>
            <p:ph type="sldNum" sz="quarter" idx="5"/>
          </p:nvPr>
        </p:nvSpPr>
        <p:spPr/>
        <p:txBody>
          <a:bodyPr/>
          <a:lstStyle/>
          <a:p>
            <a:fld id="{394CF020-0462-2D47-950F-817C4E9C0EDD}" type="slidenum">
              <a:rPr lang="en-US" smtClean="0"/>
              <a:pPr/>
              <a:t>30</a:t>
            </a:fld>
            <a:endParaRPr lang="en-US" dirty="0"/>
          </a:p>
        </p:txBody>
      </p:sp>
    </p:spTree>
    <p:extLst>
      <p:ext uri="{BB962C8B-B14F-4D97-AF65-F5344CB8AC3E}">
        <p14:creationId xmlns:p14="http://schemas.microsoft.com/office/powerpoint/2010/main" val="84907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Coveware reported that the average Q4 2021 ransomware  payments had risen 130% compared to Q3 2021, increasing to an average payment of $322,168  https://www.coveware.com/blog/2022/2/2/law-enforcement-pressure-forces-ransomware-groups-to-refine-tactics-in-q4-2021</a:t>
            </a:r>
          </a:p>
          <a:p>
            <a:r>
              <a:rPr lang="en-US" sz="1200" dirty="0"/>
              <a:t>Credential theft is commonly involved in cyber crime with Verizon reporting (Verizon 2020 DBIR) that nearly 80% of all hacks were a result of credential theft. </a:t>
            </a:r>
          </a:p>
          <a:p>
            <a:r>
              <a:rPr lang="en-US" sz="1200" dirty="0"/>
              <a:t>Microsoft stated that in 2020, 99.9% of compromised accounts did not use MFA (this does NOT mean that MFA can prevent 99.9% of cyber attacks)</a:t>
            </a:r>
          </a:p>
          <a:p>
            <a:r>
              <a:rPr lang="en-US" sz="1200" dirty="0"/>
              <a:t>Many cybersecurity breaches involve human error: failure to patch, misconfiguration of security applications, or clicking on malicious links</a:t>
            </a:r>
          </a:p>
          <a:p>
            <a:r>
              <a:rPr lang="en-US" sz="1200" dirty="0"/>
              <a:t>Verizon 2021 DBIR reports that 61% of breaches attributed to leveraged (stolen) credentials</a:t>
            </a:r>
          </a:p>
        </p:txBody>
      </p:sp>
      <p:sp>
        <p:nvSpPr>
          <p:cNvPr id="4" name="Slide Number Placeholder 3"/>
          <p:cNvSpPr>
            <a:spLocks noGrp="1"/>
          </p:cNvSpPr>
          <p:nvPr>
            <p:ph type="sldNum" sz="quarter" idx="5"/>
          </p:nvPr>
        </p:nvSpPr>
        <p:spPr/>
        <p:txBody>
          <a:bodyPr/>
          <a:lstStyle/>
          <a:p>
            <a:fld id="{394CF020-0462-2D47-950F-817C4E9C0EDD}" type="slidenum">
              <a:rPr lang="en-US" smtClean="0"/>
              <a:pPr/>
              <a:t>33</a:t>
            </a:fld>
            <a:endParaRPr lang="en-US" dirty="0"/>
          </a:p>
        </p:txBody>
      </p:sp>
    </p:spTree>
    <p:extLst>
      <p:ext uri="{BB962C8B-B14F-4D97-AF65-F5344CB8AC3E}">
        <p14:creationId xmlns:p14="http://schemas.microsoft.com/office/powerpoint/2010/main" val="4157813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Coveware reported that the average Q4 2021 ransomware  payments had risen 130% compared to Q3 2021, increasing to an average payment of $322,168  https://www.coveware.com/blog/2022/2/2/law-enforcement-pressure-forces-ransomware-groups-to-refine-tactics-in-q4-2021</a:t>
            </a:r>
          </a:p>
          <a:p>
            <a:r>
              <a:rPr lang="en-US" sz="1200" dirty="0"/>
              <a:t>Credential theft is commonly involved in cyber crime with Verizon reporting (Verizon 2020 DBIR) that nearly 80% of all hacks were a result of credential theft. </a:t>
            </a:r>
          </a:p>
          <a:p>
            <a:r>
              <a:rPr lang="en-US" sz="1200" dirty="0"/>
              <a:t>Microsoft stated that in 2020, 99.9% of compromised accounts did not use MFA (this does NOT mean that MFA can prevent 99.9% of cyber attacks)</a:t>
            </a:r>
          </a:p>
          <a:p>
            <a:r>
              <a:rPr lang="en-US" sz="1200" dirty="0"/>
              <a:t>Many cybersecurity breaches involve human error: failure to patch, misconfiguration of security applications, or clicking on malicious links</a:t>
            </a:r>
          </a:p>
          <a:p>
            <a:r>
              <a:rPr lang="en-US" sz="1200" dirty="0"/>
              <a:t>Verizon 2021 DBIR reports that 61% of breaches attributed to leveraged (stolen) credentials</a:t>
            </a:r>
          </a:p>
        </p:txBody>
      </p:sp>
      <p:sp>
        <p:nvSpPr>
          <p:cNvPr id="4" name="Slide Number Placeholder 3"/>
          <p:cNvSpPr>
            <a:spLocks noGrp="1"/>
          </p:cNvSpPr>
          <p:nvPr>
            <p:ph type="sldNum" sz="quarter" idx="5"/>
          </p:nvPr>
        </p:nvSpPr>
        <p:spPr/>
        <p:txBody>
          <a:bodyPr/>
          <a:lstStyle/>
          <a:p>
            <a:fld id="{394CF020-0462-2D47-950F-817C4E9C0EDD}" type="slidenum">
              <a:rPr lang="en-US" smtClean="0"/>
              <a:pPr/>
              <a:t>34</a:t>
            </a:fld>
            <a:endParaRPr lang="en-US" dirty="0"/>
          </a:p>
        </p:txBody>
      </p:sp>
    </p:spTree>
    <p:extLst>
      <p:ext uri="{BB962C8B-B14F-4D97-AF65-F5344CB8AC3E}">
        <p14:creationId xmlns:p14="http://schemas.microsoft.com/office/powerpoint/2010/main" val="3371365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36</a:t>
            </a:fld>
            <a:endParaRPr lang="en-US" dirty="0"/>
          </a:p>
        </p:txBody>
      </p:sp>
    </p:spTree>
    <p:extLst>
      <p:ext uri="{BB962C8B-B14F-4D97-AF65-F5344CB8AC3E}">
        <p14:creationId xmlns:p14="http://schemas.microsoft.com/office/powerpoint/2010/main" val="3907797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Tracking: some organizations track corporate IT assets (PCs/servers/printers/cloud assets/applications/servers etc) manually on spreadsheets. Some don’t track at all. There are also numerous software solutions from 3</a:t>
            </a:r>
            <a:r>
              <a:rPr lang="en-US" baseline="30000" dirty="0"/>
              <a:t>rd</a:t>
            </a:r>
            <a:r>
              <a:rPr lang="en-US" dirty="0"/>
              <a:t> party vendors that help with asset tracking. Some EDR solutions help in the tracking of assets or can interface with asset tracking software. Asset tracking is important because if you don’t have a good grasp of your assets, it’s tough to know where things are, which assets need patching etc</a:t>
            </a:r>
          </a:p>
          <a:p>
            <a:endParaRPr lang="en-US" dirty="0"/>
          </a:p>
          <a:p>
            <a:r>
              <a:rPr lang="en-US" dirty="0"/>
              <a:t>-companies sometimes don’t’ spend money to have robust endpoint protection (antivirus/EDR ). Email filtering (solutions looking at inbound &amp; outbound emails/attachments) is also something that some companies don’t utilize. </a:t>
            </a:r>
          </a:p>
          <a:p>
            <a:endParaRPr lang="en-US" dirty="0"/>
          </a:p>
          <a:p>
            <a:r>
              <a:rPr lang="en-US" dirty="0"/>
              <a:t>-lack of regular cyber security/privacy training is a common theme. We routinely see situations where employees are phished for login credentials or click on malicious links.</a:t>
            </a:r>
          </a:p>
          <a:p>
            <a:endParaRPr lang="en-US" dirty="0"/>
          </a:p>
          <a:p>
            <a:r>
              <a:rPr lang="en-US" dirty="0"/>
              <a:t>-some organizations have limited staff or have employees who are not qualified to be handling important roles (like in IT). </a:t>
            </a:r>
          </a:p>
          <a:p>
            <a:endParaRPr lang="en-US" dirty="0"/>
          </a:p>
          <a:p>
            <a:r>
              <a:rPr lang="en-US" dirty="0"/>
              <a:t>-Running End of Life applications/hardware. EOL applications require frequent patching which means that the older an organization’s network infrastructure, the more likely they have EOL applications/devices and that increases the chances that they miss something that needs to be patched</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37</a:t>
            </a:fld>
            <a:endParaRPr lang="en-US" dirty="0"/>
          </a:p>
        </p:txBody>
      </p:sp>
    </p:spTree>
    <p:extLst>
      <p:ext uri="{BB962C8B-B14F-4D97-AF65-F5344CB8AC3E}">
        <p14:creationId xmlns:p14="http://schemas.microsoft.com/office/powerpoint/2010/main" val="279967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companies don’t have a regular cadence on rolling out patches, or don’t have a process in place that allows for them to have expedite updates (if there is some highly critical security patch that comes out off-cycle). </a:t>
            </a:r>
          </a:p>
          <a:p>
            <a:endParaRPr lang="en-US" dirty="0"/>
          </a:p>
          <a:p>
            <a:r>
              <a:rPr lang="en-US" dirty="0"/>
              <a:t>-Vendors/service providers (3</a:t>
            </a:r>
            <a:r>
              <a:rPr lang="en-US" baseline="30000" dirty="0"/>
              <a:t>rd</a:t>
            </a:r>
            <a:r>
              <a:rPr lang="en-US" dirty="0"/>
              <a:t> parties) frequently have access to certain parts of an organization’s network. We have seen insureds not require MFA when those entities are connecting into the network. We have also seen vendors that are not taking appropriate steps on their end from a security/insurance perspective connect to insureds network and cause a loss. There should be a place to regularly review all 3</a:t>
            </a:r>
            <a:r>
              <a:rPr lang="en-US" baseline="30000" dirty="0"/>
              <a:t>rd</a:t>
            </a:r>
            <a:r>
              <a:rPr lang="en-US" dirty="0"/>
              <a:t> parties that have access to insureds environment/make sure the appropriate controls are in place/check permissions etc.</a:t>
            </a:r>
          </a:p>
          <a:p>
            <a:endParaRPr lang="en-US" dirty="0"/>
          </a:p>
          <a:p>
            <a:r>
              <a:rPr lang="en-US" dirty="0"/>
              <a:t>-Organization sometimes just don’t take the integrity of their network/cyber security seriously. Not having MFA, not training employees, no IR plan, minimal asset tracking etc can all be indicators</a:t>
            </a:r>
          </a:p>
          <a:p>
            <a:endParaRPr lang="en-US" dirty="0"/>
          </a:p>
          <a:p>
            <a:r>
              <a:rPr lang="en-US" dirty="0"/>
              <a:t>-We routinely see companies that might have an IR plan but they haven’t looked at it and haven’t gone through any tabletop exercises (simulating some sort of cyber event) to run through exactly how all stakeholders would respond and see if improvements can be made. Companies that take cyber security seriously hope for the best but practice/anticipate the worst and regularly practicing is part of that.</a:t>
            </a:r>
          </a:p>
        </p:txBody>
      </p:sp>
      <p:sp>
        <p:nvSpPr>
          <p:cNvPr id="4" name="Slide Number Placeholder 3"/>
          <p:cNvSpPr>
            <a:spLocks noGrp="1"/>
          </p:cNvSpPr>
          <p:nvPr>
            <p:ph type="sldNum" sz="quarter" idx="5"/>
          </p:nvPr>
        </p:nvSpPr>
        <p:spPr/>
        <p:txBody>
          <a:bodyPr/>
          <a:lstStyle/>
          <a:p>
            <a:fld id="{394CF020-0462-2D47-950F-817C4E9C0EDD}" type="slidenum">
              <a:rPr lang="en-US" smtClean="0"/>
              <a:pPr/>
              <a:t>38</a:t>
            </a:fld>
            <a:endParaRPr lang="en-US" dirty="0"/>
          </a:p>
        </p:txBody>
      </p:sp>
    </p:spTree>
    <p:extLst>
      <p:ext uri="{BB962C8B-B14F-4D97-AF65-F5344CB8AC3E}">
        <p14:creationId xmlns:p14="http://schemas.microsoft.com/office/powerpoint/2010/main" val="384286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Tracking: some organizations track corporate IT assets (PCs/servers/printers/cloud assets/applications/servers etc) manually on spreadsheets. Some don’t track at all. There are also numerous software solutions from 3</a:t>
            </a:r>
            <a:r>
              <a:rPr lang="en-US" baseline="30000" dirty="0"/>
              <a:t>rd</a:t>
            </a:r>
            <a:r>
              <a:rPr lang="en-US" dirty="0"/>
              <a:t> party vendors that help with asset tracking. Some EDR solutions help in the tracking of assets or can interface with asset tracking software. Asset tracking is important because if you don’t have a good grasp of your assets, it’s tough to know where things are, which assets need patching etc</a:t>
            </a:r>
          </a:p>
          <a:p>
            <a:endParaRPr lang="en-US" dirty="0"/>
          </a:p>
          <a:p>
            <a:r>
              <a:rPr lang="en-US" dirty="0"/>
              <a:t>-companies sometimes don’t’ spend money to have robust endpoint protection (antivirus/EDR ). Email filtering (solutions looking at inbound &amp; outbound emails/attachments) is also something that some companies don’t utilize. </a:t>
            </a:r>
          </a:p>
          <a:p>
            <a:endParaRPr lang="en-US" dirty="0"/>
          </a:p>
          <a:p>
            <a:r>
              <a:rPr lang="en-US" dirty="0"/>
              <a:t>-lack of regular cyber security/privacy training is a common theme. We routinely see situations where employees are phished for login credentials or click on malicious links.</a:t>
            </a:r>
          </a:p>
          <a:p>
            <a:endParaRPr lang="en-US" dirty="0"/>
          </a:p>
          <a:p>
            <a:r>
              <a:rPr lang="en-US" dirty="0"/>
              <a:t>-some organizations have limited staff or have employees who are not qualified to be handling important roles (like in IT). </a:t>
            </a:r>
          </a:p>
          <a:p>
            <a:endParaRPr lang="en-US" dirty="0"/>
          </a:p>
          <a:p>
            <a:r>
              <a:rPr lang="en-US" dirty="0"/>
              <a:t>-Running End of Life applications/hardware. EOL applications require frequent patching which means that the older an organization’s network infrastructure, the more likely they have EOL applications/devices and that increases the chances that they miss something that needs to be patched</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39</a:t>
            </a:fld>
            <a:endParaRPr lang="en-US" dirty="0"/>
          </a:p>
        </p:txBody>
      </p:sp>
    </p:spTree>
    <p:extLst>
      <p:ext uri="{BB962C8B-B14F-4D97-AF65-F5344CB8AC3E}">
        <p14:creationId xmlns:p14="http://schemas.microsoft.com/office/powerpoint/2010/main" val="317290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406400" y="696913"/>
            <a:ext cx="61976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8851" name="Rectangle 3"/>
          <p:cNvSpPr>
            <a:spLocks noGrp="1"/>
          </p:cNvSpPr>
          <p:nvPr>
            <p:ph type="body" idx="1"/>
          </p:nvPr>
        </p:nvSpPr>
        <p:spPr>
          <a:xfrm>
            <a:off x="454379" y="4125498"/>
            <a:ext cx="6192520" cy="513216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US" sz="1000" dirty="0"/>
              <a:t>Agenda Outline</a:t>
            </a:r>
          </a:p>
          <a:p>
            <a:pPr marL="0" indent="0">
              <a:buNone/>
              <a:defRPr/>
            </a:pPr>
            <a:endParaRPr lang="en-US" sz="1000" dirty="0"/>
          </a:p>
        </p:txBody>
      </p:sp>
    </p:spTree>
    <p:extLst>
      <p:ext uri="{BB962C8B-B14F-4D97-AF65-F5344CB8AC3E}">
        <p14:creationId xmlns:p14="http://schemas.microsoft.com/office/powerpoint/2010/main" val="190198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companies don’t have a regular cadence on rolling out patches, or don’t have a process in place that allows for them to have expedite updates (if there is some highly critical security patch that comes out off-cycle). </a:t>
            </a:r>
          </a:p>
          <a:p>
            <a:endParaRPr lang="en-US" dirty="0"/>
          </a:p>
          <a:p>
            <a:r>
              <a:rPr lang="en-US" dirty="0"/>
              <a:t>-Vendors/service providers (3</a:t>
            </a:r>
            <a:r>
              <a:rPr lang="en-US" baseline="30000" dirty="0"/>
              <a:t>rd</a:t>
            </a:r>
            <a:r>
              <a:rPr lang="en-US" dirty="0"/>
              <a:t> parties) frequently have access to certain parts of an organization’s network. We have seen insureds not require MFA when those entities are connecting into the network. We have also seen vendors that are not taking appropriate steps on their end from a security/insurance perspective connect to insureds network and cause a loss. There should be a place to regularly review all 3</a:t>
            </a:r>
            <a:r>
              <a:rPr lang="en-US" baseline="30000" dirty="0"/>
              <a:t>rd</a:t>
            </a:r>
            <a:r>
              <a:rPr lang="en-US" dirty="0"/>
              <a:t> parties that have access to insureds environment/make sure the appropriate controls are in place/check permissions etc.</a:t>
            </a:r>
          </a:p>
          <a:p>
            <a:endParaRPr lang="en-US" dirty="0"/>
          </a:p>
          <a:p>
            <a:r>
              <a:rPr lang="en-US" dirty="0"/>
              <a:t>-Organization sometimes just don’t take the integrity of their network/cyber security seriously. Not having MFA, not training employees, no IR plan, minimal asset tracking etc can all be indicators</a:t>
            </a:r>
          </a:p>
          <a:p>
            <a:endParaRPr lang="en-US" dirty="0"/>
          </a:p>
          <a:p>
            <a:r>
              <a:rPr lang="en-US" dirty="0"/>
              <a:t>-We routinely see companies that might have an IR plan but they haven’t looked at it and haven’t gone through any tabletop exercises (simulating some sort of cyber event) to run through exactly how all stakeholders would respond and see if improvements can be made. Companies that take cyber security seriously hope for the best but practice/anticipate the worst and regularly practicing is part of that.</a:t>
            </a:r>
          </a:p>
        </p:txBody>
      </p:sp>
      <p:sp>
        <p:nvSpPr>
          <p:cNvPr id="4" name="Slide Number Placeholder 3"/>
          <p:cNvSpPr>
            <a:spLocks noGrp="1"/>
          </p:cNvSpPr>
          <p:nvPr>
            <p:ph type="sldNum" sz="quarter" idx="5"/>
          </p:nvPr>
        </p:nvSpPr>
        <p:spPr/>
        <p:txBody>
          <a:bodyPr/>
          <a:lstStyle/>
          <a:p>
            <a:fld id="{394CF020-0462-2D47-950F-817C4E9C0EDD}" type="slidenum">
              <a:rPr lang="en-US" smtClean="0"/>
              <a:pPr/>
              <a:t>40</a:t>
            </a:fld>
            <a:endParaRPr lang="en-US" dirty="0"/>
          </a:p>
        </p:txBody>
      </p:sp>
    </p:spTree>
    <p:extLst>
      <p:ext uri="{BB962C8B-B14F-4D97-AF65-F5344CB8AC3E}">
        <p14:creationId xmlns:p14="http://schemas.microsoft.com/office/powerpoint/2010/main" val="3816679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Tracking: some organizations track corporate IT assets (PCs/servers/printers/cloud assets/applications/servers etc) manually on spreadsheets. Some don’t track at all. There are also numerous software solutions from 3</a:t>
            </a:r>
            <a:r>
              <a:rPr lang="en-US" baseline="30000" dirty="0"/>
              <a:t>rd</a:t>
            </a:r>
            <a:r>
              <a:rPr lang="en-US" dirty="0"/>
              <a:t> party vendors that help with asset tracking. Some EDR solutions help in the tracking of assets or can interface with asset tracking software. Asset tracking is important because if you don’t have a good grasp of your assets, it’s tough to know where things are, which assets need patching etc</a:t>
            </a:r>
          </a:p>
          <a:p>
            <a:endParaRPr lang="en-US" dirty="0"/>
          </a:p>
          <a:p>
            <a:r>
              <a:rPr lang="en-US" dirty="0"/>
              <a:t>-companies sometimes don’t’ spend money to have robust endpoint protection (antivirus/EDR ). Email filtering (solutions looking at inbound &amp; outbound emails/attachments) is also something that some companies don’t utilize. </a:t>
            </a:r>
          </a:p>
          <a:p>
            <a:endParaRPr lang="en-US" dirty="0"/>
          </a:p>
          <a:p>
            <a:r>
              <a:rPr lang="en-US" dirty="0"/>
              <a:t>-lack of regular cyber security/privacy training is a common theme. We routinely see situations where employees are phished for login credentials or click on malicious links.</a:t>
            </a:r>
          </a:p>
          <a:p>
            <a:endParaRPr lang="en-US" dirty="0"/>
          </a:p>
          <a:p>
            <a:r>
              <a:rPr lang="en-US" dirty="0"/>
              <a:t>-some organizations have limited staff or have employees who are not qualified to be handling important roles (like in IT). </a:t>
            </a:r>
          </a:p>
          <a:p>
            <a:endParaRPr lang="en-US" dirty="0"/>
          </a:p>
          <a:p>
            <a:r>
              <a:rPr lang="en-US" dirty="0"/>
              <a:t>-Running End of Life applications/hardware. EOL applications require frequent patching which means that the older an organization’s network infrastructure, the more likely they have EOL applications/devices and that increases the chances that they miss something that needs to be patched</a:t>
            </a:r>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41</a:t>
            </a:fld>
            <a:endParaRPr lang="en-US" dirty="0"/>
          </a:p>
        </p:txBody>
      </p:sp>
    </p:spTree>
    <p:extLst>
      <p:ext uri="{BB962C8B-B14F-4D97-AF65-F5344CB8AC3E}">
        <p14:creationId xmlns:p14="http://schemas.microsoft.com/office/powerpoint/2010/main" val="26493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646587"/>
            <a:ext cx="5608320" cy="4183380"/>
          </a:xfrm>
        </p:spPr>
        <p:txBody>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sz="1200" b="1" dirty="0"/>
              <a:t>Key Message</a:t>
            </a:r>
          </a:p>
          <a:p>
            <a:pPr marL="173038" marR="0" lvl="0" indent="-173038" algn="l" defTabSz="914400" rtl="0" eaLnBrk="0" fontAlgn="base" latinLnBrk="0" hangingPunct="0">
              <a:lnSpc>
                <a:spcPct val="100000"/>
              </a:lnSpc>
              <a:spcBef>
                <a:spcPct val="30000"/>
              </a:spcBef>
              <a:spcAft>
                <a:spcPct val="0"/>
              </a:spcAft>
              <a:buClrTx/>
              <a:buSzTx/>
              <a:buFont typeface="Arial" charset="0"/>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dirty="0"/>
              <a:t>The new Cyber form contains the same third and first party insuring agreement structure of the previous policy</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u="none" dirty="0"/>
              <a:t>Third</a:t>
            </a:r>
            <a:r>
              <a:rPr lang="en-US" u="none" baseline="0" dirty="0"/>
              <a:t> party coverages respond when an outside entity is bringing a claim against the Insured (Privacy &amp; Security, Media &amp; Regulatory)</a:t>
            </a:r>
            <a:endParaRPr lang="en-US" u="none" dirty="0"/>
          </a:p>
          <a:p>
            <a:pPr marL="0" indent="0">
              <a:buNone/>
            </a:pPr>
            <a:endParaRPr lang="en-US" u="none" baseline="0" dirty="0"/>
          </a:p>
          <a:p>
            <a:pPr marL="0" indent="0">
              <a:buNone/>
            </a:pPr>
            <a:r>
              <a:rPr lang="en-US" u="none" baseline="0" dirty="0"/>
              <a:t>First p</a:t>
            </a:r>
            <a:r>
              <a:rPr lang="en-US" dirty="0"/>
              <a:t>arty coverages are broken into three categories: Breach Response, Business Loss, and Cyber Crime</a:t>
            </a:r>
          </a:p>
          <a:p>
            <a:pPr marL="0" indent="0">
              <a:buNone/>
            </a:pPr>
            <a:endParaRPr lang="en-US" dirty="0"/>
          </a:p>
          <a:p>
            <a:pPr marL="0" indent="0">
              <a:buNone/>
            </a:pPr>
            <a:r>
              <a:rPr lang="en-US" dirty="0"/>
              <a:t>Policies are generally subject to an aggregate limit</a:t>
            </a:r>
          </a:p>
          <a:p>
            <a:pPr marL="0" indent="0">
              <a:buNone/>
            </a:pPr>
            <a:endParaRPr lang="en-US" dirty="0"/>
          </a:p>
          <a:p>
            <a:pPr marL="0" indent="0">
              <a:buNone/>
            </a:pPr>
            <a:r>
              <a:rPr lang="en-US" dirty="0"/>
              <a:t>Policies are generally subject to some sort of retention</a:t>
            </a:r>
          </a:p>
          <a:p>
            <a:pPr marL="0" indent="0">
              <a:buNone/>
            </a:pPr>
            <a:endParaRPr lang="en-US" dirty="0"/>
          </a:p>
          <a:p>
            <a:pPr marL="0" indent="0">
              <a:buNone/>
            </a:pPr>
            <a:r>
              <a:rPr lang="en-US" dirty="0"/>
              <a:t>Sometimes various insuring agreements can be sub-limited (this depends on the carrier &amp; insuring agreement)</a:t>
            </a:r>
          </a:p>
          <a:p>
            <a:pPr marL="0" indent="0">
              <a:buNone/>
            </a:pPr>
            <a:endParaRPr lang="en-US" dirty="0"/>
          </a:p>
          <a:p>
            <a:pPr marL="0" indent="0">
              <a:buNone/>
            </a:pPr>
            <a:r>
              <a:rPr lang="en-US" dirty="0"/>
              <a:t>Sometimes companies will not purchase Media coverage on their Cyber policy and instead will look for this coverage elsewhere (example: an Errors &amp; Omissions policy). It depends on the company &amp; risk. </a:t>
            </a:r>
          </a:p>
        </p:txBody>
      </p:sp>
      <p:sp>
        <p:nvSpPr>
          <p:cNvPr id="4" name="Slide Number Placeholder 3"/>
          <p:cNvSpPr>
            <a:spLocks noGrp="1"/>
          </p:cNvSpPr>
          <p:nvPr>
            <p:ph type="sldNum" sz="quarter" idx="10"/>
          </p:nvPr>
        </p:nvSpPr>
        <p:spPr/>
        <p:txBody>
          <a:bodyPr/>
          <a:lstStyle/>
          <a:p>
            <a:pPr>
              <a:defRPr/>
            </a:pPr>
            <a:fld id="{73C54340-8DA6-4B5E-B952-6FA6F5705EB6}" type="slidenum">
              <a:rPr lang="en-US" smtClean="0"/>
              <a:pPr>
                <a:defRPr/>
              </a:pPr>
              <a:t>43</a:t>
            </a:fld>
            <a:endParaRPr lang="en-US" dirty="0"/>
          </a:p>
        </p:txBody>
      </p:sp>
    </p:spTree>
    <p:extLst>
      <p:ext uri="{BB962C8B-B14F-4D97-AF65-F5344CB8AC3E}">
        <p14:creationId xmlns:p14="http://schemas.microsoft.com/office/powerpoint/2010/main" val="2181569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In the event of a breach, time is of the essence and Breach Coach &amp; Claim can help to quickly establish plan of action </a:t>
            </a:r>
          </a:p>
          <a:p>
            <a:pPr marL="171450" indent="-171450">
              <a:buFont typeface="Arial" panose="020B0604020202020204" pitchFamily="34" charset="0"/>
              <a:buChar char="•"/>
            </a:pPr>
            <a:r>
              <a:rPr lang="en-US" sz="1200" dirty="0"/>
              <a:t>Most carriers offer risk mitigation tools &amp; information </a:t>
            </a:r>
          </a:p>
          <a:p>
            <a:pPr marL="171450" indent="-171450">
              <a:buFont typeface="Arial" panose="020B0604020202020204" pitchFamily="34" charset="0"/>
              <a:buChar char="•"/>
            </a:pPr>
            <a:r>
              <a:rPr lang="en-US" sz="1200" dirty="0"/>
              <a:t>With Pay on Behalf language, insurance helps minimize the financial strain of having to potentially shell out significant amounts of money in a short amount of time </a:t>
            </a:r>
          </a:p>
          <a:p>
            <a:pPr marL="171450" indent="-171450">
              <a:buFont typeface="Arial" panose="020B0604020202020204" pitchFamily="34" charset="0"/>
              <a:buChar char="•"/>
            </a:pPr>
            <a:r>
              <a:rPr lang="en-US" sz="1200" dirty="0"/>
              <a:t>Breach Coach helps to guide insured through a stressful time and performs many critical services like running an OFAC check, coordinating with other providers and scrutinizing whether notification or other regulatory issues need to be considered. </a:t>
            </a:r>
          </a:p>
          <a:p>
            <a:pPr marL="171450" indent="-171450">
              <a:buFont typeface="Arial" panose="020B0604020202020204" pitchFamily="34" charset="0"/>
              <a:buChar char="•"/>
            </a:pPr>
            <a:r>
              <a:rPr lang="en-US" sz="1200" dirty="0"/>
              <a:t>Forensic review of network/environment can lead to improvements in overall security-forensic responders can make recommendations for insureds to make to improve their overall security posture/controls. </a:t>
            </a:r>
          </a:p>
        </p:txBody>
      </p:sp>
      <p:sp>
        <p:nvSpPr>
          <p:cNvPr id="4" name="Slide Number Placeholder 3"/>
          <p:cNvSpPr>
            <a:spLocks noGrp="1"/>
          </p:cNvSpPr>
          <p:nvPr>
            <p:ph type="sldNum" sz="quarter" idx="10"/>
          </p:nvPr>
        </p:nvSpPr>
        <p:spPr/>
        <p:txBody>
          <a:bodyPr/>
          <a:lstStyle/>
          <a:p>
            <a:pPr>
              <a:defRPr/>
            </a:pPr>
            <a:fld id="{73C54340-8DA6-4B5E-B952-6FA6F5705EB6}" type="slidenum">
              <a:rPr lang="en-US" smtClean="0"/>
              <a:pPr>
                <a:defRPr/>
              </a:pPr>
              <a:t>44</a:t>
            </a:fld>
            <a:endParaRPr lang="en-US" dirty="0"/>
          </a:p>
        </p:txBody>
      </p:sp>
    </p:spTree>
    <p:extLst>
      <p:ext uri="{BB962C8B-B14F-4D97-AF65-F5344CB8AC3E}">
        <p14:creationId xmlns:p14="http://schemas.microsoft.com/office/powerpoint/2010/main" val="253248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646587"/>
            <a:ext cx="5608320" cy="4183380"/>
          </a:xfrm>
        </p:spPr>
        <p:txBody>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sz="1200" b="1" dirty="0"/>
              <a:t>Key Message</a:t>
            </a:r>
          </a:p>
          <a:p>
            <a:pPr marL="173038" marR="0" lvl="0" indent="-173038" algn="l" defTabSz="914400" rtl="0" eaLnBrk="0" fontAlgn="base" latinLnBrk="0" hangingPunct="0">
              <a:lnSpc>
                <a:spcPct val="100000"/>
              </a:lnSpc>
              <a:spcBef>
                <a:spcPct val="30000"/>
              </a:spcBef>
              <a:spcAft>
                <a:spcPct val="0"/>
              </a:spcAft>
              <a:buClrTx/>
              <a:buSzTx/>
              <a:buFont typeface="Arial" charset="0"/>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dirty="0"/>
              <a:t>The new Cyber form contains the same third and first party insuring agreement structure of the previous policy</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u="none" dirty="0"/>
              <a:t>Third</a:t>
            </a:r>
            <a:r>
              <a:rPr lang="en-US" u="none" baseline="0" dirty="0"/>
              <a:t> party coverages respond when an outside entity is bringing a claim against the Insured (Privacy &amp; Security, Media &amp; Regulatory)</a:t>
            </a:r>
            <a:endParaRPr lang="en-US" u="none" dirty="0"/>
          </a:p>
          <a:p>
            <a:pPr marL="0" indent="0">
              <a:buNone/>
            </a:pPr>
            <a:endParaRPr lang="en-US" u="none" baseline="0" dirty="0"/>
          </a:p>
          <a:p>
            <a:pPr marL="0" indent="0">
              <a:buNone/>
            </a:pPr>
            <a:r>
              <a:rPr lang="en-US" u="none" baseline="0" dirty="0"/>
              <a:t>First p</a:t>
            </a:r>
            <a:r>
              <a:rPr lang="en-US" dirty="0"/>
              <a:t>arty coverages are broken into three categories: Breach Response, Business Loss, and Cyber Crime</a:t>
            </a:r>
          </a:p>
          <a:p>
            <a:pPr marL="0" indent="0">
              <a:buNone/>
            </a:pPr>
            <a:endParaRPr lang="en-US" dirty="0"/>
          </a:p>
          <a:p>
            <a:pPr marL="0" indent="0">
              <a:buNone/>
            </a:pPr>
            <a:r>
              <a:rPr lang="en-US" dirty="0"/>
              <a:t>Policies are generally subject to an aggregate limit</a:t>
            </a:r>
          </a:p>
          <a:p>
            <a:pPr marL="0" indent="0">
              <a:buNone/>
            </a:pPr>
            <a:endParaRPr lang="en-US" dirty="0"/>
          </a:p>
          <a:p>
            <a:pPr marL="0" indent="0">
              <a:buNone/>
            </a:pPr>
            <a:r>
              <a:rPr lang="en-US" dirty="0"/>
              <a:t>Policies are generally subject to some sort of retention</a:t>
            </a:r>
          </a:p>
          <a:p>
            <a:pPr marL="0" indent="0">
              <a:buNone/>
            </a:pPr>
            <a:endParaRPr lang="en-US" dirty="0"/>
          </a:p>
          <a:p>
            <a:pPr marL="0" indent="0">
              <a:buNone/>
            </a:pPr>
            <a:r>
              <a:rPr lang="en-US" dirty="0"/>
              <a:t>Sometimes various insuring agreements can be sub-limited (this depends on the carrier &amp; insuring agreement)</a:t>
            </a:r>
          </a:p>
          <a:p>
            <a:pPr marL="0" indent="0">
              <a:buNone/>
            </a:pPr>
            <a:endParaRPr lang="en-US" dirty="0"/>
          </a:p>
          <a:p>
            <a:pPr marL="0" indent="0">
              <a:buNone/>
            </a:pPr>
            <a:r>
              <a:rPr lang="en-US" dirty="0"/>
              <a:t>Sometimes companies will not purchase Media coverage on their Cyber policy and instead will look for this coverage elsewhere (example: an Errors &amp; Omissions policy). It depends on the company &amp; risk. </a:t>
            </a:r>
          </a:p>
        </p:txBody>
      </p:sp>
      <p:sp>
        <p:nvSpPr>
          <p:cNvPr id="4" name="Slide Number Placeholder 3"/>
          <p:cNvSpPr>
            <a:spLocks noGrp="1"/>
          </p:cNvSpPr>
          <p:nvPr>
            <p:ph type="sldNum" sz="quarter" idx="10"/>
          </p:nvPr>
        </p:nvSpPr>
        <p:spPr/>
        <p:txBody>
          <a:bodyPr/>
          <a:lstStyle/>
          <a:p>
            <a:pPr>
              <a:defRPr/>
            </a:pPr>
            <a:fld id="{73C54340-8DA6-4B5E-B952-6FA6F5705EB6}" type="slidenum">
              <a:rPr lang="en-US" smtClean="0"/>
              <a:pPr>
                <a:defRPr/>
              </a:pPr>
              <a:t>45</a:t>
            </a:fld>
            <a:endParaRPr lang="en-US" dirty="0"/>
          </a:p>
        </p:txBody>
      </p:sp>
    </p:spTree>
    <p:extLst>
      <p:ext uri="{BB962C8B-B14F-4D97-AF65-F5344CB8AC3E}">
        <p14:creationId xmlns:p14="http://schemas.microsoft.com/office/powerpoint/2010/main" val="833075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646587"/>
            <a:ext cx="5608320" cy="4183380"/>
          </a:xfrm>
        </p:spPr>
        <p:txBody>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sz="1200" b="1" dirty="0"/>
              <a:t>Key Message</a:t>
            </a:r>
          </a:p>
          <a:p>
            <a:pPr marL="173038" marR="0" lvl="0" indent="-173038" algn="l" defTabSz="914400" rtl="0" eaLnBrk="0" fontAlgn="base" latinLnBrk="0" hangingPunct="0">
              <a:lnSpc>
                <a:spcPct val="100000"/>
              </a:lnSpc>
              <a:spcBef>
                <a:spcPct val="30000"/>
              </a:spcBef>
              <a:spcAft>
                <a:spcPct val="0"/>
              </a:spcAft>
              <a:buClrTx/>
              <a:buSzTx/>
              <a:buFont typeface="Arial" charset="0"/>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dirty="0"/>
              <a:t>The new Cyber form contains the same third and first party insuring agreement structure of the previous policy</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u="none" dirty="0"/>
              <a:t>Third</a:t>
            </a:r>
            <a:r>
              <a:rPr lang="en-US" u="none" baseline="0" dirty="0"/>
              <a:t> party coverages respond when an outside entity is bringing a claim against the Insured (Privacy &amp; Security, Media &amp; Regulatory)</a:t>
            </a:r>
            <a:endParaRPr lang="en-US" u="none" dirty="0"/>
          </a:p>
          <a:p>
            <a:pPr marL="0" indent="0">
              <a:buNone/>
            </a:pPr>
            <a:endParaRPr lang="en-US" u="none" baseline="0" dirty="0"/>
          </a:p>
          <a:p>
            <a:pPr marL="0" indent="0">
              <a:buNone/>
            </a:pPr>
            <a:r>
              <a:rPr lang="en-US" u="none" baseline="0" dirty="0"/>
              <a:t>First p</a:t>
            </a:r>
            <a:r>
              <a:rPr lang="en-US" dirty="0"/>
              <a:t>arty coverages are broken into three categories: Breach Response, Business Loss, and Cyber Crime</a:t>
            </a:r>
          </a:p>
          <a:p>
            <a:pPr marL="0" indent="0">
              <a:buNone/>
            </a:pPr>
            <a:endParaRPr lang="en-US" dirty="0"/>
          </a:p>
          <a:p>
            <a:pPr marL="0" indent="0">
              <a:buNone/>
            </a:pPr>
            <a:r>
              <a:rPr lang="en-US" dirty="0"/>
              <a:t>Policies are generally subject to an aggregate limit</a:t>
            </a:r>
          </a:p>
          <a:p>
            <a:pPr marL="0" indent="0">
              <a:buNone/>
            </a:pPr>
            <a:endParaRPr lang="en-US" dirty="0"/>
          </a:p>
          <a:p>
            <a:pPr marL="0" indent="0">
              <a:buNone/>
            </a:pPr>
            <a:r>
              <a:rPr lang="en-US" dirty="0"/>
              <a:t>Policies are generally subject to some sort of retention</a:t>
            </a:r>
          </a:p>
          <a:p>
            <a:pPr marL="0" indent="0">
              <a:buNone/>
            </a:pPr>
            <a:endParaRPr lang="en-US" dirty="0"/>
          </a:p>
          <a:p>
            <a:pPr marL="0" indent="0">
              <a:buNone/>
            </a:pPr>
            <a:r>
              <a:rPr lang="en-US" dirty="0"/>
              <a:t>Sometimes various insuring agreements can be sub-limited (this depends on the carrier &amp; insuring agreement)</a:t>
            </a:r>
          </a:p>
          <a:p>
            <a:pPr marL="0" indent="0">
              <a:buNone/>
            </a:pPr>
            <a:endParaRPr lang="en-US" dirty="0"/>
          </a:p>
          <a:p>
            <a:pPr marL="0" indent="0">
              <a:buNone/>
            </a:pPr>
            <a:r>
              <a:rPr lang="en-US" dirty="0"/>
              <a:t>Sometimes companies will not purchase Media coverage on their Cyber policy and instead will look for this coverage elsewhere (example: an Errors &amp; Omissions policy). It depends on the company &amp; risk. </a:t>
            </a:r>
          </a:p>
        </p:txBody>
      </p:sp>
      <p:sp>
        <p:nvSpPr>
          <p:cNvPr id="4" name="Slide Number Placeholder 3"/>
          <p:cNvSpPr>
            <a:spLocks noGrp="1"/>
          </p:cNvSpPr>
          <p:nvPr>
            <p:ph type="sldNum" sz="quarter" idx="10"/>
          </p:nvPr>
        </p:nvSpPr>
        <p:spPr/>
        <p:txBody>
          <a:bodyPr/>
          <a:lstStyle/>
          <a:p>
            <a:pPr>
              <a:defRPr/>
            </a:pPr>
            <a:fld id="{73C54340-8DA6-4B5E-B952-6FA6F5705EB6}" type="slidenum">
              <a:rPr lang="en-US" smtClean="0"/>
              <a:pPr>
                <a:defRPr/>
              </a:pPr>
              <a:t>46</a:t>
            </a:fld>
            <a:endParaRPr lang="en-US" dirty="0"/>
          </a:p>
        </p:txBody>
      </p:sp>
    </p:spTree>
    <p:extLst>
      <p:ext uri="{BB962C8B-B14F-4D97-AF65-F5344CB8AC3E}">
        <p14:creationId xmlns:p14="http://schemas.microsoft.com/office/powerpoint/2010/main" val="254959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040" y="4646587"/>
            <a:ext cx="5608320" cy="4183380"/>
          </a:xfrm>
        </p:spPr>
        <p:txBody>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sz="1200" b="1" dirty="0"/>
              <a:t>Key Message</a:t>
            </a:r>
          </a:p>
          <a:p>
            <a:pPr marL="173038" marR="0" lvl="0" indent="-173038" algn="l" defTabSz="914400" rtl="0" eaLnBrk="0" fontAlgn="base" latinLnBrk="0" hangingPunct="0">
              <a:lnSpc>
                <a:spcPct val="100000"/>
              </a:lnSpc>
              <a:spcBef>
                <a:spcPct val="30000"/>
              </a:spcBef>
              <a:spcAft>
                <a:spcPct val="0"/>
              </a:spcAft>
              <a:buClrTx/>
              <a:buSzTx/>
              <a:buFont typeface="Arial" charset="0"/>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dirty="0"/>
              <a:t>The new Cyber form contains the same third and first party insuring agreement structure of the previous policy</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lang="en-US" u="none" dirty="0"/>
              <a:t>Third</a:t>
            </a:r>
            <a:r>
              <a:rPr lang="en-US" u="none" baseline="0" dirty="0"/>
              <a:t> party coverages respond when an outside entity is bringing a claim against the Insured (Privacy &amp; Security, Media &amp; Regulatory)</a:t>
            </a:r>
            <a:endParaRPr lang="en-US" u="none" dirty="0"/>
          </a:p>
          <a:p>
            <a:pPr marL="0" indent="0">
              <a:buNone/>
            </a:pPr>
            <a:endParaRPr lang="en-US" u="none" baseline="0" dirty="0"/>
          </a:p>
          <a:p>
            <a:pPr marL="0" indent="0">
              <a:buNone/>
            </a:pPr>
            <a:r>
              <a:rPr lang="en-US" u="none" baseline="0" dirty="0"/>
              <a:t>First p</a:t>
            </a:r>
            <a:r>
              <a:rPr lang="en-US" dirty="0"/>
              <a:t>arty coverages are broken into three categories: Breach Response, Business Loss, and Cyber Crime</a:t>
            </a:r>
          </a:p>
          <a:p>
            <a:pPr marL="0" indent="0">
              <a:buNone/>
            </a:pPr>
            <a:endParaRPr lang="en-US" dirty="0"/>
          </a:p>
          <a:p>
            <a:pPr marL="0" indent="0">
              <a:buNone/>
            </a:pPr>
            <a:r>
              <a:rPr lang="en-US" dirty="0"/>
              <a:t>Policies are generally subject to an aggregate limit</a:t>
            </a:r>
          </a:p>
          <a:p>
            <a:pPr marL="0" indent="0">
              <a:buNone/>
            </a:pPr>
            <a:endParaRPr lang="en-US" dirty="0"/>
          </a:p>
          <a:p>
            <a:pPr marL="0" indent="0">
              <a:buNone/>
            </a:pPr>
            <a:r>
              <a:rPr lang="en-US" dirty="0"/>
              <a:t>Policies are generally subject to some sort of retention</a:t>
            </a:r>
          </a:p>
          <a:p>
            <a:pPr marL="0" indent="0">
              <a:buNone/>
            </a:pPr>
            <a:endParaRPr lang="en-US" dirty="0"/>
          </a:p>
          <a:p>
            <a:pPr marL="0" indent="0">
              <a:buNone/>
            </a:pPr>
            <a:r>
              <a:rPr lang="en-US" dirty="0"/>
              <a:t>Sometimes various insuring agreements can be sub-limited (this depends on the carrier &amp; insuring agreement)</a:t>
            </a:r>
          </a:p>
          <a:p>
            <a:pPr marL="0" indent="0">
              <a:buNone/>
            </a:pPr>
            <a:endParaRPr lang="en-US" dirty="0"/>
          </a:p>
          <a:p>
            <a:pPr marL="0" indent="0">
              <a:buNone/>
            </a:pPr>
            <a:r>
              <a:rPr lang="en-US" dirty="0"/>
              <a:t>Sometimes companies will not purchase Media coverage on their Cyber policy and instead will look for this coverage elsewhere (example: an Errors &amp; Omissions policy). It depends on the company &amp; risk. </a:t>
            </a:r>
          </a:p>
        </p:txBody>
      </p:sp>
      <p:sp>
        <p:nvSpPr>
          <p:cNvPr id="4" name="Slide Number Placeholder 3"/>
          <p:cNvSpPr>
            <a:spLocks noGrp="1"/>
          </p:cNvSpPr>
          <p:nvPr>
            <p:ph type="sldNum" sz="quarter" idx="10"/>
          </p:nvPr>
        </p:nvSpPr>
        <p:spPr/>
        <p:txBody>
          <a:bodyPr/>
          <a:lstStyle/>
          <a:p>
            <a:pPr>
              <a:defRPr/>
            </a:pPr>
            <a:fld id="{73C54340-8DA6-4B5E-B952-6FA6F5705EB6}" type="slidenum">
              <a:rPr lang="en-US" smtClean="0"/>
              <a:pPr>
                <a:defRPr/>
              </a:pPr>
              <a:t>47</a:t>
            </a:fld>
            <a:endParaRPr lang="en-US" dirty="0"/>
          </a:p>
        </p:txBody>
      </p:sp>
    </p:spTree>
    <p:extLst>
      <p:ext uri="{BB962C8B-B14F-4D97-AF65-F5344CB8AC3E}">
        <p14:creationId xmlns:p14="http://schemas.microsoft.com/office/powerpoint/2010/main" val="15552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stage about how you’ll help show how important a corporate email account is/how much can be done with it. </a:t>
            </a:r>
          </a:p>
          <a:p>
            <a:r>
              <a:rPr lang="en-US" dirty="0"/>
              <a:t>-Global nature of business, COVID move towards largely remote workforce</a:t>
            </a:r>
          </a:p>
          <a:p>
            <a:r>
              <a:rPr lang="en-US" dirty="0"/>
              <a:t>-</a:t>
            </a:r>
          </a:p>
        </p:txBody>
      </p:sp>
      <p:sp>
        <p:nvSpPr>
          <p:cNvPr id="4" name="Slide Number Placeholder 3"/>
          <p:cNvSpPr>
            <a:spLocks noGrp="1"/>
          </p:cNvSpPr>
          <p:nvPr>
            <p:ph type="sldNum" sz="quarter" idx="5"/>
          </p:nvPr>
        </p:nvSpPr>
        <p:spPr/>
        <p:txBody>
          <a:bodyPr/>
          <a:lstStyle/>
          <a:p>
            <a:fld id="{394CF020-0462-2D47-950F-817C4E9C0EDD}" type="slidenum">
              <a:rPr lang="en-US" smtClean="0"/>
              <a:pPr/>
              <a:t>5</a:t>
            </a:fld>
            <a:endParaRPr lang="en-US" dirty="0"/>
          </a:p>
        </p:txBody>
      </p:sp>
    </p:spTree>
    <p:extLst>
      <p:ext uri="{BB962C8B-B14F-4D97-AF65-F5344CB8AC3E}">
        <p14:creationId xmlns:p14="http://schemas.microsoft.com/office/powerpoint/2010/main" val="155136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Web based email platforms are becoming more widely used (ex: Microsoft Office 365 (O365)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a fraudster has access to email, this access is used to perpetrate other crimes</a:t>
            </a:r>
          </a:p>
          <a:p>
            <a:pPr marL="628650" lvl="1" indent="-171450">
              <a:buFont typeface="Arial" panose="020B0604020202020204" pitchFamily="34" charset="0"/>
              <a:buChar char="•"/>
            </a:pPr>
            <a:r>
              <a:rPr lang="en-US" dirty="0"/>
              <a:t>Social engineering fraud (SEF)-fraudsters like to use email based communications to attempt to get targets to change bank payment information/send out payments</a:t>
            </a:r>
          </a:p>
          <a:p>
            <a:pPr marL="628650" lvl="1" indent="-171450">
              <a:buFont typeface="Arial" panose="020B0604020202020204" pitchFamily="34" charset="0"/>
              <a:buChar char="•"/>
            </a:pPr>
            <a:r>
              <a:rPr lang="en-US" dirty="0"/>
              <a:t>Invoice manipulation-threat actor hacks into your business/takes over email account. Then threat actor starts emailing your customers/vendors/trading partners asking for payment (or products/inventory) &amp; then your customer/vendor/partner sends either goods or payment to threat actor thinking it’s your company.</a:t>
            </a:r>
          </a:p>
          <a:p>
            <a:pPr marL="628650" lvl="1" indent="-171450">
              <a:buFont typeface="Arial" panose="020B0604020202020204" pitchFamily="34" charset="0"/>
              <a:buChar char="•"/>
            </a:pPr>
            <a:r>
              <a:rPr lang="en-US" dirty="0"/>
              <a:t>Computer fraud</a:t>
            </a:r>
          </a:p>
          <a:p>
            <a:pPr marL="1085850" lvl="2" indent="-171450">
              <a:buFont typeface="Arial" panose="020B0604020202020204" pitchFamily="34" charset="0"/>
              <a:buChar char="•"/>
            </a:pPr>
            <a:r>
              <a:rPr lang="en-US" dirty="0"/>
              <a:t>Use of email as a “basecamp” to gain access to other web-based platforms such as payroll</a:t>
            </a:r>
          </a:p>
          <a:p>
            <a:pPr marL="628650" lvl="1" indent="-171450">
              <a:buFont typeface="Arial" panose="020B0604020202020204" pitchFamily="34" charset="0"/>
              <a:buChar char="•"/>
            </a:pPr>
            <a:r>
              <a:rPr lang="en-US" dirty="0"/>
              <a:t>Theft of personally identifiable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addition to any 1st party loss, Data Privacy laws require individuals whose confidential information was accessed within e-mails be notified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Notification costs, forensic investigation, legal fees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00014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the ability to log into work email is now no longer something that is tethered to physically going into an office building. An employee can log into their work email from anywhere in the world as long as they have some sort of smartphone/laptop along with internet &amp; web browser. </a:t>
            </a:r>
          </a:p>
          <a:p>
            <a:r>
              <a:rPr lang="en-US" dirty="0"/>
              <a:t>-This simple facts means that without proper controls in place, it is impossible to tell if the person logging in is the employee or some hacker intent on doing harm to a company.</a:t>
            </a:r>
          </a:p>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1712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review of company website (“About Us” or “Team/Management” or “Contact Us”) (TALK ABOUT HOW EASY IT IS TO GET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Emails with</a:t>
            </a:r>
            <a:r>
              <a:rPr lang="en-US" dirty="0">
                <a:solidFill>
                  <a:srgbClr val="FF0000"/>
                </a:solidFill>
              </a:rPr>
              <a:t> </a:t>
            </a:r>
            <a:r>
              <a:rPr lang="en-US" dirty="0"/>
              <a:t>malicious links or tainted PDF attachments, Word documents, or Excel spreadsheets. Some emails may seem “IT-like” recommending changing of passwords though an accompanying link. </a:t>
            </a:r>
          </a:p>
          <a:p>
            <a:pPr marL="742950" lvl="1" indent="-285750">
              <a:buFont typeface="Arial" panose="020B0604020202020204" pitchFamily="34" charset="0"/>
              <a:buChar char="•"/>
            </a:pPr>
            <a:r>
              <a:rPr lang="en-US" dirty="0"/>
              <a:t>Once an attachment or link is clicked or login information is entered, an attack is likely.</a:t>
            </a:r>
          </a:p>
          <a:p>
            <a:pPr marL="285750" indent="-285750">
              <a:buFont typeface="Arial" panose="020B0604020202020204" pitchFamily="34" charset="0"/>
              <a:buChar char="•"/>
            </a:pPr>
            <a:r>
              <a:rPr lang="en-US" dirty="0"/>
              <a:t>Dark web acquisition of compromised emails addresses and passwords</a:t>
            </a:r>
          </a:p>
          <a:p>
            <a:pPr marL="285750" indent="-285750">
              <a:buFont typeface="Arial" panose="020B0604020202020204" pitchFamily="34" charset="0"/>
              <a:buChar char="•"/>
            </a:pPr>
            <a:r>
              <a:rPr lang="en-US" dirty="0"/>
              <a:t>Scouring of Facebook, LinkedIn, and other social media sources</a:t>
            </a:r>
          </a:p>
          <a:p>
            <a:pPr marL="285750" indent="-285750">
              <a:buFont typeface="Arial" panose="020B0604020202020204" pitchFamily="34" charset="0"/>
              <a:buChar char="•"/>
            </a:pPr>
            <a:r>
              <a:rPr lang="en-US" dirty="0"/>
              <a:t>Emails from a misleading source with obscured or modified origin. Example: Amazoon.com. </a:t>
            </a:r>
          </a:p>
        </p:txBody>
      </p:sp>
      <p:sp>
        <p:nvSpPr>
          <p:cNvPr id="4" name="Slide Number Placeholder 3"/>
          <p:cNvSpPr>
            <a:spLocks noGrp="1"/>
          </p:cNvSpPr>
          <p:nvPr>
            <p:ph type="sldNum" sz="quarter" idx="5"/>
          </p:nvPr>
        </p:nvSpPr>
        <p:spPr/>
        <p:txBody>
          <a:bodyPr/>
          <a:lstStyle/>
          <a:p>
            <a:fld id="{394CF020-0462-2D47-950F-817C4E9C0EDD}" type="slidenum">
              <a:rPr lang="en-US" smtClean="0"/>
              <a:pPr/>
              <a:t>8</a:t>
            </a:fld>
            <a:endParaRPr lang="en-US" dirty="0"/>
          </a:p>
        </p:txBody>
      </p:sp>
    </p:spTree>
    <p:extLst>
      <p:ext uri="{BB962C8B-B14F-4D97-AF65-F5344CB8AC3E}">
        <p14:creationId xmlns:p14="http://schemas.microsoft.com/office/powerpoint/2010/main" val="381193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 initiated cyber attacks can start in a number of ways:</a:t>
            </a:r>
          </a:p>
          <a:p>
            <a:pPr marL="171450" indent="-171450">
              <a:buFont typeface="Arial" panose="020B0604020202020204" pitchFamily="34" charset="0"/>
              <a:buChar char="•"/>
            </a:pPr>
            <a:r>
              <a:rPr lang="en-US" dirty="0"/>
              <a:t>Once a criminal has access to email they alter settings for the compromised account, including creating auto-forwarding rules so legitimate email owners cannot see incoming replies to fraudulent emails</a:t>
            </a:r>
          </a:p>
          <a:p>
            <a:pPr marL="171450" indent="-171450">
              <a:buFont typeface="Arial" panose="020B0604020202020204" pitchFamily="34" charset="0"/>
              <a:buChar char="•"/>
            </a:pPr>
            <a:r>
              <a:rPr lang="en-US" dirty="0"/>
              <a:t>TAs monitor email traffic to understand organizational structure, speech nuances, &amp; other information to inflict maximum damage</a:t>
            </a:r>
          </a:p>
          <a:p>
            <a:pPr marL="171450" indent="-171450">
              <a:buFont typeface="Arial" panose="020B0604020202020204" pitchFamily="34" charset="0"/>
              <a:buChar char="•"/>
            </a:pPr>
            <a:r>
              <a:rPr lang="en-US" dirty="0"/>
              <a:t>Damage can come from accessing corporate intellectual property, databases, personnel files, or customer and vendor information (attacking vendors and customers in the name of the compromised organization which can lead to litigation), which can all be exfiltrated</a:t>
            </a:r>
          </a:p>
          <a:p>
            <a:pPr marL="171450" indent="-171450">
              <a:buFont typeface="Arial" panose="020B0604020202020204" pitchFamily="34" charset="0"/>
              <a:buChar char="•"/>
            </a:pPr>
            <a:r>
              <a:rPr lang="en-US" dirty="0"/>
              <a:t>Hackers make things more difficult by covering their tracks and deleting activity logs</a:t>
            </a:r>
          </a:p>
          <a:p>
            <a:pPr marL="171450" indent="-171450">
              <a:buFont typeface="Arial" panose="020B0604020202020204" pitchFamily="34" charset="0"/>
              <a:buChar char="•"/>
            </a:pPr>
            <a:r>
              <a:rPr lang="en-US" dirty="0"/>
              <a:t>Organizations vulnerable to these attacks tend to get hit repeatedly until vulnerability is addressed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3228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 forwarding rules: TA modifies these to send all emails first to junk inbox which most people don’t check. Any email that does not somehow involve a TA scam email chain can then be sent from junk to inbox in real time so authorized email user doesn’t notice the lack of email activity. Emails connected to TA activity remain in junk inbox.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D5411D-282A-4B44-80C1-336D5D279DEE}"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6187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typ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173A039-93EA-47C5-A2B6-A83B858A5669}"/>
              </a:ext>
            </a:extLst>
          </p:cNvPr>
          <p:cNvSpPr>
            <a:spLocks noGrp="1"/>
          </p:cNvSpPr>
          <p:nvPr>
            <p:ph type="pic" sz="quarter" idx="12"/>
          </p:nvPr>
        </p:nvSpPr>
        <p:spPr>
          <a:xfrm>
            <a:off x="0" y="0"/>
            <a:ext cx="12192000" cy="6858000"/>
          </a:xfrm>
          <a:prstGeom prst="rect">
            <a:avLst/>
          </a:prstGeom>
        </p:spPr>
        <p:txBody>
          <a:bodyPr/>
          <a:lstStyle/>
          <a:p>
            <a:endParaRPr lang="en-US" dirty="0"/>
          </a:p>
        </p:txBody>
      </p:sp>
      <p:sp>
        <p:nvSpPr>
          <p:cNvPr id="7" name="Rectangle 6">
            <a:extLst>
              <a:ext uri="{FF2B5EF4-FFF2-40B4-BE49-F238E27FC236}">
                <a16:creationId xmlns:a16="http://schemas.microsoft.com/office/drawing/2014/main" id="{47880AF7-4287-504A-B86E-516CC4765476}"/>
              </a:ext>
            </a:extLst>
          </p:cNvPr>
          <p:cNvSpPr/>
          <p:nvPr userDrawn="1"/>
        </p:nvSpPr>
        <p:spPr>
          <a:xfrm rot="10800000">
            <a:off x="0" y="0"/>
            <a:ext cx="12192000" cy="6858000"/>
          </a:xfrm>
          <a:prstGeom prst="rect">
            <a:avLst/>
          </a:prstGeom>
          <a:gradFill flip="none" rotWithShape="1">
            <a:gsLst>
              <a:gs pos="44000">
                <a:schemeClr val="tx1">
                  <a:alpha val="10000"/>
                </a:schemeClr>
              </a:gs>
              <a:gs pos="0">
                <a:schemeClr val="tx1">
                  <a:alpha val="39000"/>
                </a:schemeClr>
              </a:gs>
              <a:gs pos="100000">
                <a:schemeClr val="tx1"/>
              </a:gs>
            </a:gsLst>
            <a:lin ang="2700000" scaled="0"/>
            <a:tileRect/>
          </a:gra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cxnSp>
        <p:nvCxnSpPr>
          <p:cNvPr id="14" name="Straight Connector 13">
            <a:extLst>
              <a:ext uri="{FF2B5EF4-FFF2-40B4-BE49-F238E27FC236}">
                <a16:creationId xmlns:a16="http://schemas.microsoft.com/office/drawing/2014/main" id="{34127F79-2C04-004D-B6F9-78DE0C29EEE5}"/>
              </a:ext>
            </a:extLst>
          </p:cNvPr>
          <p:cNvCxnSpPr>
            <a:cxnSpLocks/>
          </p:cNvCxnSpPr>
          <p:nvPr userDrawn="1"/>
        </p:nvCxnSpPr>
        <p:spPr>
          <a:xfrm>
            <a:off x="5554394" y="5486400"/>
            <a:ext cx="1083213" cy="0"/>
          </a:xfrm>
          <a:prstGeom prst="line">
            <a:avLst/>
          </a:prstGeom>
          <a:noFill/>
          <a:ln w="28575" cap="sq" cmpd="sng" algn="ctr">
            <a:solidFill>
              <a:schemeClr val="accent5"/>
            </a:solidFill>
            <a:prstDash val="solid"/>
          </a:ln>
          <a:effectLst/>
        </p:spPr>
      </p:cxnSp>
      <p:sp>
        <p:nvSpPr>
          <p:cNvPr id="3" name="Text Placeholder 2">
            <a:extLst>
              <a:ext uri="{FF2B5EF4-FFF2-40B4-BE49-F238E27FC236}">
                <a16:creationId xmlns:a16="http://schemas.microsoft.com/office/drawing/2014/main" id="{ECD4F242-8549-5C45-B3F8-8B9E0E91E6AB}"/>
              </a:ext>
            </a:extLst>
          </p:cNvPr>
          <p:cNvSpPr>
            <a:spLocks noGrp="1"/>
          </p:cNvSpPr>
          <p:nvPr>
            <p:ph type="body" sz="quarter" idx="10" hasCustomPrompt="1"/>
          </p:nvPr>
        </p:nvSpPr>
        <p:spPr>
          <a:xfrm>
            <a:off x="514350" y="4732476"/>
            <a:ext cx="11163300" cy="553998"/>
          </a:xfrm>
          <a:prstGeom prst="rect">
            <a:avLst/>
          </a:prstGeom>
        </p:spPr>
        <p:txBody>
          <a:bodyPr lIns="0" tIns="0" rIns="0" bIns="0">
            <a:spAutoFit/>
          </a:bodyPr>
          <a:lstStyle>
            <a:lvl1pPr marL="0" indent="0" algn="ctr">
              <a:buNone/>
              <a:defRPr sz="3600" spc="0" baseline="0">
                <a:solidFill>
                  <a:schemeClr val="bg1"/>
                </a:solidFill>
              </a:defRPr>
            </a:lvl1pPr>
            <a:lvl2pPr marL="457200" indent="0" algn="ctr">
              <a:buNone/>
              <a:defRPr sz="4400" spc="300"/>
            </a:lvl2pPr>
            <a:lvl3pPr marL="914400" indent="0" algn="ctr">
              <a:buNone/>
              <a:defRPr sz="4400" spc="300"/>
            </a:lvl3pPr>
            <a:lvl4pPr marL="1371600" indent="0" algn="ctr">
              <a:buNone/>
              <a:defRPr sz="4400" spc="300"/>
            </a:lvl4pPr>
            <a:lvl5pPr marL="1828800" indent="0" algn="ctr">
              <a:buNone/>
              <a:defRPr sz="4400" spc="300"/>
            </a:lvl5pPr>
          </a:lstStyle>
          <a:p>
            <a:pPr lvl="0"/>
            <a:r>
              <a:rPr lang="en-US" dirty="0"/>
              <a:t>Presentation title</a:t>
            </a:r>
          </a:p>
        </p:txBody>
      </p:sp>
      <p:sp>
        <p:nvSpPr>
          <p:cNvPr id="17" name="Text Placeholder 2">
            <a:extLst>
              <a:ext uri="{FF2B5EF4-FFF2-40B4-BE49-F238E27FC236}">
                <a16:creationId xmlns:a16="http://schemas.microsoft.com/office/drawing/2014/main" id="{6B6A8ECC-6F11-2A44-8354-7981E36A37D5}"/>
              </a:ext>
            </a:extLst>
          </p:cNvPr>
          <p:cNvSpPr>
            <a:spLocks noGrp="1"/>
          </p:cNvSpPr>
          <p:nvPr>
            <p:ph type="body" sz="quarter" idx="11" hasCustomPrompt="1"/>
          </p:nvPr>
        </p:nvSpPr>
        <p:spPr>
          <a:xfrm>
            <a:off x="514350" y="5640544"/>
            <a:ext cx="11163300" cy="369332"/>
          </a:xfrm>
          <a:prstGeom prst="rect">
            <a:avLst/>
          </a:prstGeom>
        </p:spPr>
        <p:txBody>
          <a:bodyPr lIns="0" tIns="0" rIns="0" bIns="0">
            <a:spAutoFit/>
          </a:bodyPr>
          <a:lstStyle>
            <a:lvl1pPr marL="0" indent="0" algn="ctr">
              <a:buNone/>
              <a:defRPr sz="2400" b="1" spc="0" baseline="0">
                <a:solidFill>
                  <a:schemeClr val="bg1"/>
                </a:solidFill>
              </a:defRPr>
            </a:lvl1pPr>
            <a:lvl2pPr marL="457200" indent="0" algn="ctr">
              <a:buNone/>
              <a:defRPr sz="4400" spc="300"/>
            </a:lvl2pPr>
            <a:lvl3pPr marL="914400" indent="0" algn="ctr">
              <a:buNone/>
              <a:defRPr sz="4400" spc="300"/>
            </a:lvl3pPr>
            <a:lvl4pPr marL="1371600" indent="0" algn="ctr">
              <a:buNone/>
              <a:defRPr sz="4400" spc="300"/>
            </a:lvl4pPr>
            <a:lvl5pPr marL="1828800" indent="0" algn="ctr">
              <a:buNone/>
              <a:defRPr sz="4400" spc="300"/>
            </a:lvl5pPr>
          </a:lstStyle>
          <a:p>
            <a:pPr lvl="0"/>
            <a:r>
              <a:rPr lang="en-US" dirty="0"/>
              <a:t>Month/Year</a:t>
            </a:r>
          </a:p>
        </p:txBody>
      </p:sp>
      <p:pic>
        <p:nvPicPr>
          <p:cNvPr id="9" name="Picture 8">
            <a:extLst>
              <a:ext uri="{FF2B5EF4-FFF2-40B4-BE49-F238E27FC236}">
                <a16:creationId xmlns:a16="http://schemas.microsoft.com/office/drawing/2014/main" id="{DFD74A79-81AE-4644-A5E0-D0A6857669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6592" y="1051560"/>
            <a:ext cx="2762941" cy="562754"/>
          </a:xfrm>
          <a:prstGeom prst="rect">
            <a:avLst/>
          </a:prstGeom>
        </p:spPr>
      </p:pic>
      <p:sp>
        <p:nvSpPr>
          <p:cNvPr id="8" name="Rectangle 7">
            <a:extLst>
              <a:ext uri="{FF2B5EF4-FFF2-40B4-BE49-F238E27FC236}">
                <a16:creationId xmlns:a16="http://schemas.microsoft.com/office/drawing/2014/main" id="{DCC2A746-EF17-4B32-85D3-0AEBAAA7C38B}"/>
              </a:ext>
            </a:extLst>
          </p:cNvPr>
          <p:cNvSpPr/>
          <p:nvPr userDrawn="1"/>
        </p:nvSpPr>
        <p:spPr>
          <a:xfrm rot="10800000">
            <a:off x="-12560" y="-7018843"/>
            <a:ext cx="12192000" cy="6858000"/>
          </a:xfrm>
          <a:prstGeom prst="rect">
            <a:avLst/>
          </a:prstGeom>
          <a:gradFill flip="none" rotWithShape="1">
            <a:gsLst>
              <a:gs pos="45000">
                <a:srgbClr val="3F3F41">
                  <a:alpha val="10000"/>
                </a:srgbClr>
              </a:gs>
              <a:gs pos="0">
                <a:srgbClr val="3F3F41">
                  <a:alpha val="5000"/>
                </a:srgbClr>
              </a:gs>
              <a:gs pos="100000">
                <a:srgbClr val="3F3F41">
                  <a:alpha val="50000"/>
                </a:srgbClr>
              </a:gs>
            </a:gsLst>
            <a:lin ang="2700000" scaled="0"/>
            <a:tileRect/>
          </a:gra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705232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guide id="2" orient="horz" pos="2160">
          <p15:clr>
            <a:srgbClr val="FBAE40"/>
          </p15:clr>
        </p15:guide>
        <p15:guide id="3" orient="horz" pos="32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column text slide">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1600200"/>
            <a:ext cx="3505198" cy="707886"/>
          </a:xfrm>
          <a:prstGeom prst="rect">
            <a:avLst/>
          </a:prstGeom>
        </p:spPr>
        <p:txBody>
          <a:bodyPr wrap="square">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a:t>
            </a:r>
            <a:br>
              <a:rPr lang="en-US" dirty="0"/>
            </a:br>
            <a:r>
              <a:rPr lang="en-US" dirty="0"/>
              <a:t>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2373701"/>
            <a:ext cx="3505199" cy="2895600"/>
          </a:xfrm>
          <a:prstGeom prst="rect">
            <a:avLst/>
          </a:prstGeom>
        </p:spPr>
        <p:txBody>
          <a:bodyPr wrap="square"/>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1" name="Text Placeholder 4">
            <a:extLst>
              <a:ext uri="{FF2B5EF4-FFF2-40B4-BE49-F238E27FC236}">
                <a16:creationId xmlns:a16="http://schemas.microsoft.com/office/drawing/2014/main" id="{5899A361-E6BB-C746-B9B8-DF08697B2F76}"/>
              </a:ext>
            </a:extLst>
          </p:cNvPr>
          <p:cNvSpPr>
            <a:spLocks noGrp="1"/>
          </p:cNvSpPr>
          <p:nvPr>
            <p:ph type="body" sz="quarter" idx="15" hasCustomPrompt="1"/>
          </p:nvPr>
        </p:nvSpPr>
        <p:spPr>
          <a:xfrm>
            <a:off x="4343400" y="1600200"/>
            <a:ext cx="3505198" cy="707886"/>
          </a:xfrm>
          <a:prstGeom prst="rect">
            <a:avLst/>
          </a:prstGeom>
        </p:spPr>
        <p:txBody>
          <a:bodyPr wrap="square">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a:t>
            </a:r>
            <a:br>
              <a:rPr lang="en-US" dirty="0"/>
            </a:br>
            <a:r>
              <a:rPr lang="en-US" dirty="0"/>
              <a:t>goes here</a:t>
            </a:r>
          </a:p>
        </p:txBody>
      </p:sp>
      <p:sp>
        <p:nvSpPr>
          <p:cNvPr id="12" name="Text Placeholder 4">
            <a:extLst>
              <a:ext uri="{FF2B5EF4-FFF2-40B4-BE49-F238E27FC236}">
                <a16:creationId xmlns:a16="http://schemas.microsoft.com/office/drawing/2014/main" id="{00163C9C-4AB8-EE4C-9B16-3226E753D1ED}"/>
              </a:ext>
            </a:extLst>
          </p:cNvPr>
          <p:cNvSpPr>
            <a:spLocks noGrp="1"/>
          </p:cNvSpPr>
          <p:nvPr>
            <p:ph type="body" sz="quarter" idx="16" hasCustomPrompt="1"/>
          </p:nvPr>
        </p:nvSpPr>
        <p:spPr>
          <a:xfrm>
            <a:off x="4343400" y="2373701"/>
            <a:ext cx="3505199" cy="2895600"/>
          </a:xfrm>
          <a:prstGeom prst="rect">
            <a:avLst/>
          </a:prstGeom>
        </p:spPr>
        <p:txBody>
          <a:bodyPr wrap="square"/>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3" name="Text Placeholder 4">
            <a:extLst>
              <a:ext uri="{FF2B5EF4-FFF2-40B4-BE49-F238E27FC236}">
                <a16:creationId xmlns:a16="http://schemas.microsoft.com/office/drawing/2014/main" id="{A5614668-7292-DC45-8492-5D257D7FCEFA}"/>
              </a:ext>
            </a:extLst>
          </p:cNvPr>
          <p:cNvSpPr>
            <a:spLocks noGrp="1"/>
          </p:cNvSpPr>
          <p:nvPr>
            <p:ph type="body" sz="quarter" idx="17" hasCustomPrompt="1"/>
          </p:nvPr>
        </p:nvSpPr>
        <p:spPr>
          <a:xfrm>
            <a:off x="8229600" y="1600200"/>
            <a:ext cx="3505198" cy="707886"/>
          </a:xfrm>
          <a:prstGeom prst="rect">
            <a:avLst/>
          </a:prstGeom>
        </p:spPr>
        <p:txBody>
          <a:bodyPr wrap="square">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a:t>
            </a:r>
            <a:br>
              <a:rPr lang="en-US" dirty="0"/>
            </a:br>
            <a:r>
              <a:rPr lang="en-US" dirty="0"/>
              <a:t>goes here</a:t>
            </a:r>
          </a:p>
        </p:txBody>
      </p:sp>
      <p:sp>
        <p:nvSpPr>
          <p:cNvPr id="14" name="Text Placeholder 4">
            <a:extLst>
              <a:ext uri="{FF2B5EF4-FFF2-40B4-BE49-F238E27FC236}">
                <a16:creationId xmlns:a16="http://schemas.microsoft.com/office/drawing/2014/main" id="{B7DAF1EC-85A7-274C-AD5F-3E1C43A3009B}"/>
              </a:ext>
            </a:extLst>
          </p:cNvPr>
          <p:cNvSpPr>
            <a:spLocks noGrp="1"/>
          </p:cNvSpPr>
          <p:nvPr>
            <p:ph type="body" sz="quarter" idx="18" hasCustomPrompt="1"/>
          </p:nvPr>
        </p:nvSpPr>
        <p:spPr>
          <a:xfrm>
            <a:off x="8229600" y="2373701"/>
            <a:ext cx="3505199" cy="2895600"/>
          </a:xfrm>
          <a:prstGeom prst="rect">
            <a:avLst/>
          </a:prstGeom>
        </p:spPr>
        <p:txBody>
          <a:bodyPr wrap="square"/>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pic>
        <p:nvPicPr>
          <p:cNvPr id="20" name="Picture 19">
            <a:extLst>
              <a:ext uri="{FF2B5EF4-FFF2-40B4-BE49-F238E27FC236}">
                <a16:creationId xmlns:a16="http://schemas.microsoft.com/office/drawing/2014/main" id="{9566FE77-ABB0-3340-B727-C6C732202A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BE8FF043-A76A-4260-A7C8-455BAA4F6A8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648252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title">
    <p:bg>
      <p:bgPr>
        <a:solidFill>
          <a:schemeClr val="bg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32084" y="0"/>
            <a:ext cx="12224084" cy="6858000"/>
          </a:xfrm>
          <a:prstGeom prst="rect">
            <a:avLst/>
          </a:prstGeom>
        </p:spPr>
        <p:txBody>
          <a:bodyPr/>
          <a:lstStyle>
            <a:lvl1pPr>
              <a:defRPr>
                <a:solidFill>
                  <a:schemeClr val="tx1"/>
                </a:solidFill>
              </a:defRPr>
            </a:lvl1pPr>
          </a:lstStyle>
          <a:p>
            <a:endParaRPr lang="en-US" dirty="0"/>
          </a:p>
          <a:p>
            <a:endParaRPr lang="en-US" dirty="0"/>
          </a:p>
          <a:p>
            <a:endParaRPr lang="en-US" dirty="0"/>
          </a:p>
          <a:p>
            <a:r>
              <a:rPr lang="en-US" dirty="0"/>
              <a:t>Full-bleed photography slide</a:t>
            </a:r>
          </a:p>
          <a:p>
            <a:r>
              <a:rPr lang="en-US" dirty="0"/>
              <a:t>Click to insert picture</a:t>
            </a:r>
          </a:p>
          <a:p>
            <a:r>
              <a:rPr lang="en-US" dirty="0"/>
              <a:t>Copy and paste gradient overlay above if needed</a:t>
            </a:r>
          </a:p>
        </p:txBody>
      </p:sp>
      <p:pic>
        <p:nvPicPr>
          <p:cNvPr id="9" name="Picture 8">
            <a:extLst>
              <a:ext uri="{FF2B5EF4-FFF2-40B4-BE49-F238E27FC236}">
                <a16:creationId xmlns:a16="http://schemas.microsoft.com/office/drawing/2014/main" id="{2E3A0662-52D0-4842-A5A6-0CE1A15FD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0079D38A-321C-4391-876D-FF5B0CA502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045814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bullets">
    <p:bg>
      <p:bgPr>
        <a:solidFill>
          <a:schemeClr val="bg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0" y="-4011"/>
            <a:ext cx="12192000" cy="6858000"/>
          </a:xfrm>
          <a:prstGeom prst="rect">
            <a:avLst/>
          </a:prstGeom>
        </p:spPr>
        <p:txBody>
          <a:bodyPr/>
          <a:lstStyle>
            <a:lvl1pPr>
              <a:defRPr sz="1400">
                <a:solidFill>
                  <a:schemeClr val="tx1"/>
                </a:solidFill>
              </a:defRPr>
            </a:lvl1pPr>
          </a:lstStyle>
          <a:p>
            <a:endParaRPr lang="en-US" dirty="0"/>
          </a:p>
          <a:p>
            <a:endParaRPr lang="en-US" dirty="0"/>
          </a:p>
          <a:p>
            <a:endParaRPr lang="en-US" dirty="0"/>
          </a:p>
          <a:p>
            <a:r>
              <a:rPr lang="en-US" dirty="0"/>
              <a:t>Full-bleed photography slide with text</a:t>
            </a:r>
          </a:p>
          <a:p>
            <a:r>
              <a:rPr lang="en-US" dirty="0"/>
              <a:t>Click to insert picture</a:t>
            </a:r>
          </a:p>
          <a:p>
            <a:r>
              <a:rPr lang="en-US" dirty="0"/>
              <a:t>Copy and paste gradient overlay above if needed</a:t>
            </a:r>
          </a:p>
        </p:txBody>
      </p:sp>
      <p:pic>
        <p:nvPicPr>
          <p:cNvPr id="14" name="Picture 13">
            <a:extLst>
              <a:ext uri="{FF2B5EF4-FFF2-40B4-BE49-F238E27FC236}">
                <a16:creationId xmlns:a16="http://schemas.microsoft.com/office/drawing/2014/main" id="{02DC559B-B860-C744-A550-1CF58752F0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3" name="Text Placeholder 2">
            <a:extLst>
              <a:ext uri="{FF2B5EF4-FFF2-40B4-BE49-F238E27FC236}">
                <a16:creationId xmlns:a16="http://schemas.microsoft.com/office/drawing/2014/main" id="{016ECAD8-E857-4E3B-AB2B-E23C3E4D45B1}"/>
              </a:ext>
            </a:extLst>
          </p:cNvPr>
          <p:cNvSpPr>
            <a:spLocks noGrp="1"/>
          </p:cNvSpPr>
          <p:nvPr>
            <p:ph type="body" sz="quarter" idx="14"/>
          </p:nvPr>
        </p:nvSpPr>
        <p:spPr>
          <a:xfrm>
            <a:off x="457200" y="2286000"/>
            <a:ext cx="4419600" cy="4267200"/>
          </a:xfrm>
        </p:spPr>
        <p:txBody>
          <a:bodyPr>
            <a:noAutofit/>
          </a:bodyPr>
          <a:lstStyle/>
          <a:p>
            <a:pPr lvl="0"/>
            <a:r>
              <a:rPr lang="en-US" dirty="0"/>
              <a:t>Click to edit Master text styles</a:t>
            </a:r>
          </a:p>
          <a:p>
            <a:pPr lvl="1"/>
            <a:r>
              <a:rPr lang="en-US" dirty="0"/>
              <a:t>An example of a slide with a bulleted list and photography</a:t>
            </a:r>
          </a:p>
          <a:p>
            <a:pPr lvl="1"/>
            <a:endParaRPr lang="en-US" dirty="0"/>
          </a:p>
          <a:p>
            <a:pPr lvl="1"/>
            <a:r>
              <a:rPr lang="en-US" dirty="0"/>
              <a:t>Click to edit text</a:t>
            </a:r>
          </a:p>
        </p:txBody>
      </p:sp>
      <p:sp>
        <p:nvSpPr>
          <p:cNvPr id="2" name="Title 1">
            <a:extLst>
              <a:ext uri="{FF2B5EF4-FFF2-40B4-BE49-F238E27FC236}">
                <a16:creationId xmlns:a16="http://schemas.microsoft.com/office/drawing/2014/main" id="{518F700A-5964-4C9C-B67E-94FA25C69F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127830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 bullets 2/3 photography">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7A8F5E-939C-4047-9AFD-BD04833619FB}"/>
              </a:ext>
            </a:extLst>
          </p:cNvPr>
          <p:cNvSpPr>
            <a:spLocks noGrp="1"/>
          </p:cNvSpPr>
          <p:nvPr>
            <p:ph type="body" sz="quarter" idx="17"/>
          </p:nvPr>
        </p:nvSpPr>
        <p:spPr>
          <a:xfrm>
            <a:off x="457200" y="1600200"/>
            <a:ext cx="2968625" cy="4343400"/>
          </a:xfrm>
        </p:spPr>
        <p:txBody>
          <a:bodyPr/>
          <a:lstStyle/>
          <a:p>
            <a:pPr lvl="0"/>
            <a:r>
              <a:rPr lang="en-US" dirty="0"/>
              <a:t>Click to edit Master text styles</a:t>
            </a:r>
          </a:p>
          <a:p>
            <a:pPr lvl="1"/>
            <a:r>
              <a:rPr lang="en-US" dirty="0"/>
              <a:t>An example of a slide with a bulleted list and photography</a:t>
            </a:r>
          </a:p>
          <a:p>
            <a:pPr lvl="1"/>
            <a:endParaRPr lang="en-US" dirty="0"/>
          </a:p>
          <a:p>
            <a:pPr lvl="1"/>
            <a:r>
              <a:rPr lang="en-US" dirty="0"/>
              <a:t>Click to edit text</a:t>
            </a:r>
          </a:p>
        </p:txBody>
      </p:sp>
      <p:sp>
        <p:nvSpPr>
          <p:cNvPr id="3" name="Picture Placeholder 2">
            <a:extLst>
              <a:ext uri="{FF2B5EF4-FFF2-40B4-BE49-F238E27FC236}">
                <a16:creationId xmlns:a16="http://schemas.microsoft.com/office/drawing/2014/main" id="{81E70A04-101A-1640-BC18-92E1712CF623}"/>
              </a:ext>
            </a:extLst>
          </p:cNvPr>
          <p:cNvSpPr>
            <a:spLocks noGrp="1"/>
          </p:cNvSpPr>
          <p:nvPr>
            <p:ph type="pic" sz="quarter" idx="15" hasCustomPrompt="1"/>
          </p:nvPr>
        </p:nvSpPr>
        <p:spPr>
          <a:xfrm>
            <a:off x="4114800" y="0"/>
            <a:ext cx="8077200" cy="6858000"/>
          </a:xfrm>
          <a:prstGeom prst="rect">
            <a:avLst/>
          </a:prstGeom>
        </p:spPr>
        <p:txBody>
          <a:bodyPr/>
          <a:lstStyle>
            <a:lvl1pPr>
              <a:defRPr sz="1600">
                <a:solidFill>
                  <a:schemeClr val="tx1"/>
                </a:solidFill>
              </a:defRPr>
            </a:lvl1pPr>
          </a:lstStyle>
          <a:p>
            <a:r>
              <a:rPr lang="en-US" dirty="0"/>
              <a:t>Click to insert picture</a:t>
            </a:r>
          </a:p>
        </p:txBody>
      </p:sp>
      <p:pic>
        <p:nvPicPr>
          <p:cNvPr id="11" name="Picture 10">
            <a:extLst>
              <a:ext uri="{FF2B5EF4-FFF2-40B4-BE49-F238E27FC236}">
                <a16:creationId xmlns:a16="http://schemas.microsoft.com/office/drawing/2014/main" id="{F639D266-B1B8-FE4F-8D96-DDD582C55D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4" name="Title 3">
            <a:extLst>
              <a:ext uri="{FF2B5EF4-FFF2-40B4-BE49-F238E27FC236}">
                <a16:creationId xmlns:a16="http://schemas.microsoft.com/office/drawing/2014/main" id="{88F5138F-6B17-4128-82D9-6FCFCEBF8129}"/>
              </a:ext>
            </a:extLst>
          </p:cNvPr>
          <p:cNvSpPr>
            <a:spLocks noGrp="1"/>
          </p:cNvSpPr>
          <p:nvPr>
            <p:ph type="title"/>
          </p:nvPr>
        </p:nvSpPr>
        <p:spPr>
          <a:xfrm>
            <a:off x="457200" y="457200"/>
            <a:ext cx="3657600" cy="448056"/>
          </a:xfrm>
        </p:spPr>
        <p:txBody>
          <a:bodyPr/>
          <a:lstStyle/>
          <a:p>
            <a:r>
              <a:rPr lang="en-US" dirty="0"/>
              <a:t>Click to edit Master title style</a:t>
            </a:r>
          </a:p>
        </p:txBody>
      </p:sp>
    </p:spTree>
    <p:extLst>
      <p:ext uri="{BB962C8B-B14F-4D97-AF65-F5344CB8AC3E}">
        <p14:creationId xmlns:p14="http://schemas.microsoft.com/office/powerpoint/2010/main" val="4510592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 bullets 1/2 photography">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4068ED-0025-4C7F-939D-A05D76E26EAF}"/>
              </a:ext>
            </a:extLst>
          </p:cNvPr>
          <p:cNvSpPr>
            <a:spLocks noGrp="1"/>
          </p:cNvSpPr>
          <p:nvPr>
            <p:ph type="body" sz="quarter" idx="17"/>
          </p:nvPr>
        </p:nvSpPr>
        <p:spPr>
          <a:xfrm>
            <a:off x="457200" y="1600200"/>
            <a:ext cx="5327650" cy="4343400"/>
          </a:xfrm>
        </p:spPr>
        <p:txBody>
          <a:bodyPr/>
          <a:lstStyle/>
          <a:p>
            <a:pPr lvl="0"/>
            <a:r>
              <a:rPr lang="en-US" dirty="0"/>
              <a:t>Click to edit Master text styles</a:t>
            </a:r>
          </a:p>
          <a:p>
            <a:pPr lvl="1"/>
            <a:r>
              <a:rPr lang="en-US" dirty="0"/>
              <a:t>An example of a slide with a bulleted list and photography</a:t>
            </a:r>
          </a:p>
          <a:p>
            <a:pPr lvl="1"/>
            <a:endParaRPr lang="en-US" dirty="0"/>
          </a:p>
          <a:p>
            <a:pPr lvl="1"/>
            <a:r>
              <a:rPr lang="en-US" dirty="0"/>
              <a:t>Click to edit text</a:t>
            </a:r>
          </a:p>
        </p:txBody>
      </p:sp>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0"/>
            <a:ext cx="6096000" cy="6858000"/>
          </a:xfrm>
          <a:prstGeom prst="rect">
            <a:avLst/>
          </a:prstGeom>
        </p:spPr>
        <p:txBody>
          <a:bodyPr tIns="1737360" anchor="t" anchorCtr="0"/>
          <a:lstStyle>
            <a:lvl1pPr marL="0" indent="0" algn="ctr">
              <a:buNone/>
              <a:defRPr sz="1600">
                <a:solidFill>
                  <a:schemeClr val="tx1"/>
                </a:solidFill>
              </a:defRPr>
            </a:lvl1pPr>
          </a:lstStyle>
          <a:p>
            <a:r>
              <a:rPr lang="en-US" dirty="0"/>
              <a:t>Click to insert an image</a:t>
            </a:r>
          </a:p>
        </p:txBody>
      </p:sp>
      <p:pic>
        <p:nvPicPr>
          <p:cNvPr id="12" name="Picture 11">
            <a:extLst>
              <a:ext uri="{FF2B5EF4-FFF2-40B4-BE49-F238E27FC236}">
                <a16:creationId xmlns:a16="http://schemas.microsoft.com/office/drawing/2014/main" id="{EECE1100-A067-A640-8C1A-02B5EBEB52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889D5F2F-2F37-48F7-814E-DC786033A55B}"/>
              </a:ext>
            </a:extLst>
          </p:cNvPr>
          <p:cNvSpPr>
            <a:spLocks noGrp="1"/>
          </p:cNvSpPr>
          <p:nvPr>
            <p:ph type="title"/>
          </p:nvPr>
        </p:nvSpPr>
        <p:spPr>
          <a:xfrm>
            <a:off x="457200" y="457200"/>
            <a:ext cx="5327650" cy="448056"/>
          </a:xfrm>
        </p:spPr>
        <p:txBody>
          <a:bodyPr/>
          <a:lstStyle/>
          <a:p>
            <a:r>
              <a:rPr lang="en-US"/>
              <a:t>Click to edit Master title style</a:t>
            </a:r>
          </a:p>
        </p:txBody>
      </p:sp>
    </p:spTree>
    <p:extLst>
      <p:ext uri="{BB962C8B-B14F-4D97-AF65-F5344CB8AC3E}">
        <p14:creationId xmlns:p14="http://schemas.microsoft.com/office/powerpoint/2010/main" val="118321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ur  photo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D8F9B0-55DC-6F47-A7A0-0D80BF74B486}"/>
              </a:ext>
            </a:extLst>
          </p:cNvPr>
          <p:cNvSpPr>
            <a:spLocks noGrp="1"/>
          </p:cNvSpPr>
          <p:nvPr>
            <p:ph type="pic" sz="quarter" idx="10" hasCustomPrompt="1"/>
          </p:nvPr>
        </p:nvSpPr>
        <p:spPr>
          <a:xfrm>
            <a:off x="304799" y="1600200"/>
            <a:ext cx="2734056"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15" name="Picture Placeholder 2">
            <a:extLst>
              <a:ext uri="{FF2B5EF4-FFF2-40B4-BE49-F238E27FC236}">
                <a16:creationId xmlns:a16="http://schemas.microsoft.com/office/drawing/2014/main" id="{5D45E43A-37DB-F14E-AED7-399310FAA06B}"/>
              </a:ext>
            </a:extLst>
          </p:cNvPr>
          <p:cNvSpPr>
            <a:spLocks noGrp="1"/>
          </p:cNvSpPr>
          <p:nvPr>
            <p:ph type="pic" sz="quarter" idx="11" hasCustomPrompt="1"/>
          </p:nvPr>
        </p:nvSpPr>
        <p:spPr>
          <a:xfrm>
            <a:off x="3227663" y="1600200"/>
            <a:ext cx="2737930"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0" name="Picture Placeholder 2">
            <a:extLst>
              <a:ext uri="{FF2B5EF4-FFF2-40B4-BE49-F238E27FC236}">
                <a16:creationId xmlns:a16="http://schemas.microsoft.com/office/drawing/2014/main" id="{8F7DBB7C-714E-2948-B113-8A0D8E832478}"/>
              </a:ext>
            </a:extLst>
          </p:cNvPr>
          <p:cNvSpPr>
            <a:spLocks noGrp="1"/>
          </p:cNvSpPr>
          <p:nvPr>
            <p:ph type="pic" sz="quarter" idx="12" hasCustomPrompt="1"/>
          </p:nvPr>
        </p:nvSpPr>
        <p:spPr>
          <a:xfrm>
            <a:off x="6154401" y="1600200"/>
            <a:ext cx="2737930"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3" name="Picture Placeholder 2">
            <a:extLst>
              <a:ext uri="{FF2B5EF4-FFF2-40B4-BE49-F238E27FC236}">
                <a16:creationId xmlns:a16="http://schemas.microsoft.com/office/drawing/2014/main" id="{3164554A-C59B-2E45-9AA4-B647B3C7EE43}"/>
              </a:ext>
            </a:extLst>
          </p:cNvPr>
          <p:cNvSpPr>
            <a:spLocks noGrp="1"/>
          </p:cNvSpPr>
          <p:nvPr>
            <p:ph type="pic" sz="quarter" idx="13" hasCustomPrompt="1"/>
          </p:nvPr>
        </p:nvSpPr>
        <p:spPr>
          <a:xfrm>
            <a:off x="9081138" y="1600200"/>
            <a:ext cx="2737930" cy="2224720"/>
          </a:xfrm>
          <a:prstGeom prst="rect">
            <a:avLst/>
          </a:prstGeom>
        </p:spPr>
        <p:txBody>
          <a:bodyPr/>
          <a:lstStyle>
            <a:lvl1pPr marL="0" indent="0" algn="ctr">
              <a:buNone/>
              <a:defRPr>
                <a:solidFill>
                  <a:schemeClr val="tx1"/>
                </a:solidFill>
              </a:defRPr>
            </a:lvl1pPr>
          </a:lstStyle>
          <a:p>
            <a:r>
              <a:rPr lang="en-US" dirty="0"/>
              <a:t>Click to insert image</a:t>
            </a:r>
          </a:p>
        </p:txBody>
      </p:sp>
      <p:pic>
        <p:nvPicPr>
          <p:cNvPr id="12" name="Picture 11">
            <a:extLst>
              <a:ext uri="{FF2B5EF4-FFF2-40B4-BE49-F238E27FC236}">
                <a16:creationId xmlns:a16="http://schemas.microsoft.com/office/drawing/2014/main" id="{12AD9FC8-E781-FF45-B43E-771672A7D4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F077C33F-6E53-46F8-8AE6-B1B467690334}"/>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C1E09498-1151-4D0F-B1CE-4452A69D425A}"/>
              </a:ext>
            </a:extLst>
          </p:cNvPr>
          <p:cNvSpPr>
            <a:spLocks noGrp="1"/>
          </p:cNvSpPr>
          <p:nvPr>
            <p:ph type="body" sz="quarter" idx="14"/>
          </p:nvPr>
        </p:nvSpPr>
        <p:spPr>
          <a:xfrm>
            <a:off x="304799" y="3962400"/>
            <a:ext cx="2724912" cy="16002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0" name="Text Placeholder 4">
            <a:extLst>
              <a:ext uri="{FF2B5EF4-FFF2-40B4-BE49-F238E27FC236}">
                <a16:creationId xmlns:a16="http://schemas.microsoft.com/office/drawing/2014/main" id="{7921D35D-A25F-4FAB-BC63-674D8719B2FD}"/>
              </a:ext>
            </a:extLst>
          </p:cNvPr>
          <p:cNvSpPr>
            <a:spLocks noGrp="1"/>
          </p:cNvSpPr>
          <p:nvPr>
            <p:ph type="body" sz="quarter" idx="15"/>
          </p:nvPr>
        </p:nvSpPr>
        <p:spPr>
          <a:xfrm>
            <a:off x="3227663" y="3964663"/>
            <a:ext cx="2724912" cy="16002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0AF97B65-E647-4469-82FD-D7260AA9BE13}"/>
              </a:ext>
            </a:extLst>
          </p:cNvPr>
          <p:cNvSpPr>
            <a:spLocks noGrp="1"/>
          </p:cNvSpPr>
          <p:nvPr>
            <p:ph type="body" sz="quarter" idx="16"/>
          </p:nvPr>
        </p:nvSpPr>
        <p:spPr>
          <a:xfrm>
            <a:off x="6167419" y="3969189"/>
            <a:ext cx="2724912" cy="16002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13" name="Text Placeholder 4">
            <a:extLst>
              <a:ext uri="{FF2B5EF4-FFF2-40B4-BE49-F238E27FC236}">
                <a16:creationId xmlns:a16="http://schemas.microsoft.com/office/drawing/2014/main" id="{1EFA8E53-8896-498F-A4E3-F9CF81011DC1}"/>
              </a:ext>
            </a:extLst>
          </p:cNvPr>
          <p:cNvSpPr>
            <a:spLocks noGrp="1"/>
          </p:cNvSpPr>
          <p:nvPr>
            <p:ph type="body" sz="quarter" idx="17"/>
          </p:nvPr>
        </p:nvSpPr>
        <p:spPr>
          <a:xfrm>
            <a:off x="9094156" y="3973715"/>
            <a:ext cx="2724912" cy="16002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40397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column icon slide">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3"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a:t>
            </a:r>
            <a:br>
              <a:rPr lang="en-US" dirty="0"/>
            </a:br>
            <a:r>
              <a:rPr lang="en-US" dirty="0"/>
              <a:t>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4196212"/>
            <a:ext cx="3505199" cy="1377351"/>
          </a:xfrm>
          <a:prstGeom prst="rect">
            <a:avLst/>
          </a:prstGeom>
        </p:spPr>
        <p:txBody>
          <a:bodyPr/>
          <a:lstStyle>
            <a:lvl1pPr marL="0" indent="0" algn="l">
              <a:spcBef>
                <a:spcPts val="0"/>
              </a:spcBef>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1" name="Text Placeholder 4">
            <a:extLst>
              <a:ext uri="{FF2B5EF4-FFF2-40B4-BE49-F238E27FC236}">
                <a16:creationId xmlns:a16="http://schemas.microsoft.com/office/drawing/2014/main" id="{5899A361-E6BB-C746-B9B8-DF08697B2F76}"/>
              </a:ext>
            </a:extLst>
          </p:cNvPr>
          <p:cNvSpPr>
            <a:spLocks noGrp="1"/>
          </p:cNvSpPr>
          <p:nvPr>
            <p:ph type="body" sz="quarter" idx="15" hasCustomPrompt="1"/>
          </p:nvPr>
        </p:nvSpPr>
        <p:spPr>
          <a:xfrm>
            <a:off x="4343402"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a:t>
            </a:r>
            <a:br>
              <a:rPr lang="en-US" dirty="0"/>
            </a:br>
            <a:r>
              <a:rPr lang="en-US" dirty="0"/>
              <a:t>goes here</a:t>
            </a:r>
          </a:p>
        </p:txBody>
      </p:sp>
      <p:sp>
        <p:nvSpPr>
          <p:cNvPr id="12" name="Text Placeholder 4">
            <a:extLst>
              <a:ext uri="{FF2B5EF4-FFF2-40B4-BE49-F238E27FC236}">
                <a16:creationId xmlns:a16="http://schemas.microsoft.com/office/drawing/2014/main" id="{00163C9C-4AB8-EE4C-9B16-3226E753D1ED}"/>
              </a:ext>
            </a:extLst>
          </p:cNvPr>
          <p:cNvSpPr>
            <a:spLocks noGrp="1"/>
          </p:cNvSpPr>
          <p:nvPr>
            <p:ph type="body" sz="quarter" idx="16" hasCustomPrompt="1"/>
          </p:nvPr>
        </p:nvSpPr>
        <p:spPr>
          <a:xfrm>
            <a:off x="4343400" y="4196212"/>
            <a:ext cx="3505199" cy="1377351"/>
          </a:xfrm>
          <a:prstGeom prst="rect">
            <a:avLst/>
          </a:prstGeom>
        </p:spPr>
        <p:txBody>
          <a:bodyPr/>
          <a:lstStyle>
            <a:lvl1pPr marL="0" indent="0" algn="l">
              <a:spcBef>
                <a:spcPts val="0"/>
              </a:spcBef>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3" name="Text Placeholder 4">
            <a:extLst>
              <a:ext uri="{FF2B5EF4-FFF2-40B4-BE49-F238E27FC236}">
                <a16:creationId xmlns:a16="http://schemas.microsoft.com/office/drawing/2014/main" id="{A5614668-7292-DC45-8492-5D257D7FCEFA}"/>
              </a:ext>
            </a:extLst>
          </p:cNvPr>
          <p:cNvSpPr>
            <a:spLocks noGrp="1"/>
          </p:cNvSpPr>
          <p:nvPr>
            <p:ph type="body" sz="quarter" idx="17" hasCustomPrompt="1"/>
          </p:nvPr>
        </p:nvSpPr>
        <p:spPr>
          <a:xfrm>
            <a:off x="8229602"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a:t>
            </a:r>
            <a:br>
              <a:rPr lang="en-US" dirty="0"/>
            </a:br>
            <a:r>
              <a:rPr lang="en-US" dirty="0"/>
              <a:t>goes here</a:t>
            </a:r>
          </a:p>
        </p:txBody>
      </p:sp>
      <p:sp>
        <p:nvSpPr>
          <p:cNvPr id="14" name="Text Placeholder 4">
            <a:extLst>
              <a:ext uri="{FF2B5EF4-FFF2-40B4-BE49-F238E27FC236}">
                <a16:creationId xmlns:a16="http://schemas.microsoft.com/office/drawing/2014/main" id="{B7DAF1EC-85A7-274C-AD5F-3E1C43A3009B}"/>
              </a:ext>
            </a:extLst>
          </p:cNvPr>
          <p:cNvSpPr>
            <a:spLocks noGrp="1"/>
          </p:cNvSpPr>
          <p:nvPr>
            <p:ph type="body" sz="quarter" idx="18" hasCustomPrompt="1"/>
          </p:nvPr>
        </p:nvSpPr>
        <p:spPr>
          <a:xfrm>
            <a:off x="8229600" y="4196212"/>
            <a:ext cx="3505199" cy="1377351"/>
          </a:xfrm>
          <a:prstGeom prst="rect">
            <a:avLst/>
          </a:prstGeom>
        </p:spPr>
        <p:txBody>
          <a:bodyPr/>
          <a:lstStyle>
            <a:lvl1pPr marL="0" indent="0" algn="l">
              <a:spcBef>
                <a:spcPts val="0"/>
              </a:spcBef>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6" name="Picture Placeholder 4">
            <a:extLst>
              <a:ext uri="{FF2B5EF4-FFF2-40B4-BE49-F238E27FC236}">
                <a16:creationId xmlns:a16="http://schemas.microsoft.com/office/drawing/2014/main" id="{D47E7017-93EA-FE43-949B-437A4EE18D7E}"/>
              </a:ext>
            </a:extLst>
          </p:cNvPr>
          <p:cNvSpPr>
            <a:spLocks noGrp="1"/>
          </p:cNvSpPr>
          <p:nvPr>
            <p:ph type="pic" sz="quarter" idx="19" hasCustomPrompt="1"/>
          </p:nvPr>
        </p:nvSpPr>
        <p:spPr>
          <a:xfrm>
            <a:off x="1362075"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tx1"/>
                </a:solidFill>
                <a:latin typeface="+mn-lt"/>
                <a:ea typeface="+mn-ea"/>
                <a:cs typeface="Trebuchet MS" panose="020B0603020202020204" pitchFamily="34" charset="0"/>
              </a:defRPr>
            </a:lvl1pPr>
          </a:lstStyle>
          <a:p>
            <a:r>
              <a:rPr lang="en-US" dirty="0"/>
              <a:t>Insert icon</a:t>
            </a:r>
          </a:p>
        </p:txBody>
      </p:sp>
      <p:sp>
        <p:nvSpPr>
          <p:cNvPr id="17" name="Picture Placeholder 4">
            <a:extLst>
              <a:ext uri="{FF2B5EF4-FFF2-40B4-BE49-F238E27FC236}">
                <a16:creationId xmlns:a16="http://schemas.microsoft.com/office/drawing/2014/main" id="{5988335D-1BDA-434B-A8F2-B829924F02EB}"/>
              </a:ext>
            </a:extLst>
          </p:cNvPr>
          <p:cNvSpPr>
            <a:spLocks noGrp="1"/>
          </p:cNvSpPr>
          <p:nvPr>
            <p:ph type="pic" sz="quarter" idx="20" hasCustomPrompt="1"/>
          </p:nvPr>
        </p:nvSpPr>
        <p:spPr>
          <a:xfrm>
            <a:off x="5248274"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tx1"/>
                </a:solidFill>
                <a:latin typeface="+mn-lt"/>
                <a:ea typeface="+mn-ea"/>
                <a:cs typeface="Trebuchet MS" panose="020B0603020202020204" pitchFamily="34" charset="0"/>
              </a:defRPr>
            </a:lvl1pPr>
          </a:lstStyle>
          <a:p>
            <a:r>
              <a:rPr lang="en-US" dirty="0"/>
              <a:t>Insert icon</a:t>
            </a:r>
          </a:p>
        </p:txBody>
      </p:sp>
      <p:sp>
        <p:nvSpPr>
          <p:cNvPr id="19" name="Picture Placeholder 4">
            <a:extLst>
              <a:ext uri="{FF2B5EF4-FFF2-40B4-BE49-F238E27FC236}">
                <a16:creationId xmlns:a16="http://schemas.microsoft.com/office/drawing/2014/main" id="{E48E12AB-2489-424D-BD6C-A5E63946E6BF}"/>
              </a:ext>
            </a:extLst>
          </p:cNvPr>
          <p:cNvSpPr>
            <a:spLocks noGrp="1"/>
          </p:cNvSpPr>
          <p:nvPr>
            <p:ph type="pic" sz="quarter" idx="21" hasCustomPrompt="1"/>
          </p:nvPr>
        </p:nvSpPr>
        <p:spPr>
          <a:xfrm>
            <a:off x="9134473"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tx1"/>
                </a:solidFill>
                <a:latin typeface="+mn-lt"/>
                <a:ea typeface="+mn-ea"/>
                <a:cs typeface="Trebuchet MS" panose="020B0603020202020204" pitchFamily="34" charset="0"/>
              </a:defRPr>
            </a:lvl1pPr>
          </a:lstStyle>
          <a:p>
            <a:r>
              <a:rPr lang="en-US" dirty="0"/>
              <a:t>Insert icon</a:t>
            </a:r>
          </a:p>
        </p:txBody>
      </p:sp>
      <p:pic>
        <p:nvPicPr>
          <p:cNvPr id="24" name="Picture 23">
            <a:extLst>
              <a:ext uri="{FF2B5EF4-FFF2-40B4-BE49-F238E27FC236}">
                <a16:creationId xmlns:a16="http://schemas.microsoft.com/office/drawing/2014/main" id="{D8B35CB9-DB89-2F42-AC89-6EA5B33141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73FD7BE7-2D5B-4CD8-AA62-D4A2A157C5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81042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tx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SECTION TITLE</a:t>
            </a:r>
          </a:p>
        </p:txBody>
      </p:sp>
      <p:pic>
        <p:nvPicPr>
          <p:cNvPr id="9" name="Picture 8">
            <a:extLst>
              <a:ext uri="{FF2B5EF4-FFF2-40B4-BE49-F238E27FC236}">
                <a16:creationId xmlns:a16="http://schemas.microsoft.com/office/drawing/2014/main" id="{648B7095-0901-D346-9FA7-999DC81B6E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174807882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red">
    <p:bg>
      <p:bgPr>
        <a:solidFill>
          <a:srgbClr val="E01719"/>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sz="4000" b="0" i="0" cap="none" spc="30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pic>
        <p:nvPicPr>
          <p:cNvPr id="4" name="Picture 3">
            <a:extLst>
              <a:ext uri="{FF2B5EF4-FFF2-40B4-BE49-F238E27FC236}">
                <a16:creationId xmlns:a16="http://schemas.microsoft.com/office/drawing/2014/main" id="{B36CFD8D-8A18-1249-ABE0-207FB54731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43600"/>
            <a:ext cx="548640" cy="548640"/>
          </a:xfrm>
          <a:prstGeom prst="rect">
            <a:avLst/>
          </a:prstGeom>
        </p:spPr>
      </p:pic>
    </p:spTree>
    <p:extLst>
      <p:ext uri="{BB962C8B-B14F-4D97-AF65-F5344CB8AC3E}">
        <p14:creationId xmlns:p14="http://schemas.microsoft.com/office/powerpoint/2010/main" val="180392693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teal">
    <p:bg>
      <p:bgPr>
        <a:solidFill>
          <a:schemeClr val="accent1"/>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pic>
        <p:nvPicPr>
          <p:cNvPr id="4" name="Picture 3">
            <a:extLst>
              <a:ext uri="{FF2B5EF4-FFF2-40B4-BE49-F238E27FC236}">
                <a16:creationId xmlns:a16="http://schemas.microsoft.com/office/drawing/2014/main" id="{EE64CBE4-AB45-D243-B613-0A7FC654CA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43600"/>
            <a:ext cx="548640" cy="548640"/>
          </a:xfrm>
          <a:prstGeom prst="rect">
            <a:avLst/>
          </a:prstGeom>
        </p:spPr>
      </p:pic>
    </p:spTree>
    <p:extLst>
      <p:ext uri="{BB962C8B-B14F-4D97-AF65-F5344CB8AC3E}">
        <p14:creationId xmlns:p14="http://schemas.microsoft.com/office/powerpoint/2010/main" val="122625701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type">
    <p:bg>
      <p:bgPr>
        <a:solidFill>
          <a:schemeClr val="tx1"/>
        </a:solidFill>
        <a:effectLst/>
      </p:bgPr>
    </p:bg>
    <p:spTree>
      <p:nvGrpSpPr>
        <p:cNvPr id="1" name=""/>
        <p:cNvGrpSpPr/>
        <p:nvPr/>
      </p:nvGrpSpPr>
      <p:grpSpPr>
        <a:xfrm>
          <a:off x="0" y="0"/>
          <a:ext cx="0" cy="0"/>
          <a:chOff x="0" y="0"/>
          <a:chExt cx="0" cy="0"/>
        </a:xfrm>
      </p:grpSpPr>
      <p:pic>
        <p:nvPicPr>
          <p:cNvPr id="6" name="Picture 5" descr="A close-up of a microscope&#10;&#10;Description automatically generated with low confidence">
            <a:extLst>
              <a:ext uri="{FF2B5EF4-FFF2-40B4-BE49-F238E27FC236}">
                <a16:creationId xmlns:a16="http://schemas.microsoft.com/office/drawing/2014/main" id="{75690479-19D4-4DD9-B949-3C3EF0646454}"/>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11518"/>
            <a:ext cx="12192001" cy="6846482"/>
          </a:xfrm>
          <a:prstGeom prst="rect">
            <a:avLst/>
          </a:prstGeom>
        </p:spPr>
      </p:pic>
      <p:sp>
        <p:nvSpPr>
          <p:cNvPr id="5" name="Rectangle 4">
            <a:extLst>
              <a:ext uri="{FF2B5EF4-FFF2-40B4-BE49-F238E27FC236}">
                <a16:creationId xmlns:a16="http://schemas.microsoft.com/office/drawing/2014/main" id="{678097E1-DC37-43E8-98B1-87EBCCA03403}"/>
              </a:ext>
            </a:extLst>
          </p:cNvPr>
          <p:cNvSpPr/>
          <p:nvPr userDrawn="1"/>
        </p:nvSpPr>
        <p:spPr>
          <a:xfrm>
            <a:off x="0" y="3657600"/>
            <a:ext cx="12192000" cy="3188882"/>
          </a:xfrm>
          <a:prstGeom prst="rect">
            <a:avLst/>
          </a:prstGeom>
          <a:gradFill flip="none" rotWithShape="1">
            <a:gsLst>
              <a:gs pos="0">
                <a:schemeClr val="tx1">
                  <a:alpha val="0"/>
                </a:schemeClr>
              </a:gs>
              <a:gs pos="100000">
                <a:schemeClr val="tx1"/>
              </a:gs>
            </a:gsLst>
            <a:lin ang="5400000" scaled="1"/>
            <a:tileRect/>
          </a:gra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sp>
        <p:nvSpPr>
          <p:cNvPr id="3" name="Text Placeholder 2">
            <a:extLst>
              <a:ext uri="{FF2B5EF4-FFF2-40B4-BE49-F238E27FC236}">
                <a16:creationId xmlns:a16="http://schemas.microsoft.com/office/drawing/2014/main" id="{ECD4F242-8549-5C45-B3F8-8B9E0E91E6AB}"/>
              </a:ext>
            </a:extLst>
          </p:cNvPr>
          <p:cNvSpPr>
            <a:spLocks noGrp="1"/>
          </p:cNvSpPr>
          <p:nvPr>
            <p:ph type="body" sz="quarter" idx="10" hasCustomPrompt="1"/>
          </p:nvPr>
        </p:nvSpPr>
        <p:spPr>
          <a:xfrm>
            <a:off x="514350" y="4732476"/>
            <a:ext cx="11163300" cy="553998"/>
          </a:xfrm>
          <a:prstGeom prst="rect">
            <a:avLst/>
          </a:prstGeom>
        </p:spPr>
        <p:txBody>
          <a:bodyPr lIns="0" tIns="0" rIns="0" bIns="0">
            <a:spAutoFit/>
          </a:bodyPr>
          <a:lstStyle>
            <a:lvl1pPr marL="0" indent="0" algn="ctr">
              <a:buNone/>
              <a:defRPr sz="3600" spc="0" baseline="0">
                <a:solidFill>
                  <a:schemeClr val="bg1"/>
                </a:solidFill>
              </a:defRPr>
            </a:lvl1pPr>
            <a:lvl2pPr marL="457200" indent="0" algn="ctr">
              <a:buNone/>
              <a:defRPr sz="4400" spc="300"/>
            </a:lvl2pPr>
            <a:lvl3pPr marL="914400" indent="0" algn="ctr">
              <a:buNone/>
              <a:defRPr sz="4400" spc="300"/>
            </a:lvl3pPr>
            <a:lvl4pPr marL="1371600" indent="0" algn="ctr">
              <a:buNone/>
              <a:defRPr sz="4400" spc="300"/>
            </a:lvl4pPr>
            <a:lvl5pPr marL="1828800" indent="0" algn="ctr">
              <a:buNone/>
              <a:defRPr sz="4400" spc="300"/>
            </a:lvl5pPr>
          </a:lstStyle>
          <a:p>
            <a:pPr lvl="0"/>
            <a:r>
              <a:rPr lang="en-US" dirty="0"/>
              <a:t>Presentation title</a:t>
            </a:r>
          </a:p>
        </p:txBody>
      </p:sp>
      <p:sp>
        <p:nvSpPr>
          <p:cNvPr id="17" name="Text Placeholder 2">
            <a:extLst>
              <a:ext uri="{FF2B5EF4-FFF2-40B4-BE49-F238E27FC236}">
                <a16:creationId xmlns:a16="http://schemas.microsoft.com/office/drawing/2014/main" id="{6B6A8ECC-6F11-2A44-8354-7981E36A37D5}"/>
              </a:ext>
            </a:extLst>
          </p:cNvPr>
          <p:cNvSpPr>
            <a:spLocks noGrp="1"/>
          </p:cNvSpPr>
          <p:nvPr>
            <p:ph type="body" sz="quarter" idx="11" hasCustomPrompt="1"/>
          </p:nvPr>
        </p:nvSpPr>
        <p:spPr>
          <a:xfrm>
            <a:off x="514350" y="5640544"/>
            <a:ext cx="11163300" cy="369332"/>
          </a:xfrm>
          <a:prstGeom prst="rect">
            <a:avLst/>
          </a:prstGeom>
        </p:spPr>
        <p:txBody>
          <a:bodyPr lIns="0" tIns="0" rIns="0" bIns="0">
            <a:spAutoFit/>
          </a:bodyPr>
          <a:lstStyle>
            <a:lvl1pPr marL="0" indent="0" algn="ctr">
              <a:buNone/>
              <a:defRPr sz="2400" b="1" spc="0" baseline="0">
                <a:solidFill>
                  <a:schemeClr val="bg1"/>
                </a:solidFill>
              </a:defRPr>
            </a:lvl1pPr>
            <a:lvl2pPr marL="457200" indent="0" algn="ctr">
              <a:buNone/>
              <a:defRPr sz="4400" spc="300"/>
            </a:lvl2pPr>
            <a:lvl3pPr marL="914400" indent="0" algn="ctr">
              <a:buNone/>
              <a:defRPr sz="4400" spc="300"/>
            </a:lvl3pPr>
            <a:lvl4pPr marL="1371600" indent="0" algn="ctr">
              <a:buNone/>
              <a:defRPr sz="4400" spc="300"/>
            </a:lvl4pPr>
            <a:lvl5pPr marL="1828800" indent="0" algn="ctr">
              <a:buNone/>
              <a:defRPr sz="4400" spc="300"/>
            </a:lvl5pPr>
          </a:lstStyle>
          <a:p>
            <a:pPr lvl="0"/>
            <a:r>
              <a:rPr lang="en-US" dirty="0"/>
              <a:t>Month/Year</a:t>
            </a:r>
          </a:p>
        </p:txBody>
      </p:sp>
      <p:cxnSp>
        <p:nvCxnSpPr>
          <p:cNvPr id="14" name="Straight Connector 13">
            <a:extLst>
              <a:ext uri="{FF2B5EF4-FFF2-40B4-BE49-F238E27FC236}">
                <a16:creationId xmlns:a16="http://schemas.microsoft.com/office/drawing/2014/main" id="{34127F79-2C04-004D-B6F9-78DE0C29EEE5}"/>
              </a:ext>
            </a:extLst>
          </p:cNvPr>
          <p:cNvCxnSpPr>
            <a:cxnSpLocks/>
          </p:cNvCxnSpPr>
          <p:nvPr userDrawn="1"/>
        </p:nvCxnSpPr>
        <p:spPr>
          <a:xfrm>
            <a:off x="5554394" y="5486400"/>
            <a:ext cx="1083213" cy="0"/>
          </a:xfrm>
          <a:prstGeom prst="line">
            <a:avLst/>
          </a:prstGeom>
          <a:noFill/>
          <a:ln w="28575" cap="sq" cmpd="sng" algn="ctr">
            <a:solidFill>
              <a:schemeClr val="accent5"/>
            </a:solidFill>
            <a:prstDash val="solid"/>
          </a:ln>
          <a:effectLst/>
        </p:spPr>
      </p:cxnSp>
      <p:pic>
        <p:nvPicPr>
          <p:cNvPr id="13" name="Picture 12">
            <a:extLst>
              <a:ext uri="{FF2B5EF4-FFF2-40B4-BE49-F238E27FC236}">
                <a16:creationId xmlns:a16="http://schemas.microsoft.com/office/drawing/2014/main" id="{5A27815A-E22D-46B5-A1FD-E3D1490BA524}"/>
              </a:ext>
            </a:extLst>
          </p:cNvPr>
          <p:cNvPicPr>
            <a:picLocks noChangeAspect="1"/>
          </p:cNvPicPr>
          <p:nvPr userDrawn="1"/>
        </p:nvPicPr>
        <p:blipFill>
          <a:blip r:embed="rId3"/>
          <a:stretch>
            <a:fillRect/>
          </a:stretch>
        </p:blipFill>
        <p:spPr>
          <a:xfrm>
            <a:off x="4733544" y="838200"/>
            <a:ext cx="2724912" cy="548465"/>
          </a:xfrm>
          <a:prstGeom prst="rect">
            <a:avLst/>
          </a:prstGeom>
        </p:spPr>
      </p:pic>
    </p:spTree>
    <p:extLst>
      <p:ext uri="{BB962C8B-B14F-4D97-AF65-F5344CB8AC3E}">
        <p14:creationId xmlns:p14="http://schemas.microsoft.com/office/powerpoint/2010/main" val="4286697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guide id="2" orient="horz" pos="2160">
          <p15:clr>
            <a:srgbClr val="FBAE40"/>
          </p15:clr>
        </p15:guide>
        <p15:guide id="3" orient="horz" pos="32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blueberry">
    <p:bg>
      <p:bgPr>
        <a:solidFill>
          <a:schemeClr val="tx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pic>
        <p:nvPicPr>
          <p:cNvPr id="4" name="Picture 3">
            <a:extLst>
              <a:ext uri="{FF2B5EF4-FFF2-40B4-BE49-F238E27FC236}">
                <a16:creationId xmlns:a16="http://schemas.microsoft.com/office/drawing/2014/main" id="{A81A2D59-70EE-A14D-B9CD-CD74562A81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43600"/>
            <a:ext cx="548640" cy="548640"/>
          </a:xfrm>
          <a:prstGeom prst="rect">
            <a:avLst/>
          </a:prstGeom>
        </p:spPr>
      </p:pic>
    </p:spTree>
    <p:extLst>
      <p:ext uri="{BB962C8B-B14F-4D97-AF65-F5344CB8AC3E}">
        <p14:creationId xmlns:p14="http://schemas.microsoft.com/office/powerpoint/2010/main" val="382674834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ne chart slide">
    <p:bg>
      <p:bgPr>
        <a:solidFill>
          <a:schemeClr val="bg1"/>
        </a:solidFill>
        <a:effectLst/>
      </p:bgPr>
    </p:bg>
    <p:spTree>
      <p:nvGrpSpPr>
        <p:cNvPr id="1" name=""/>
        <p:cNvGrpSpPr/>
        <p:nvPr/>
      </p:nvGrpSpPr>
      <p:grpSpPr>
        <a:xfrm>
          <a:off x="0" y="0"/>
          <a:ext cx="0" cy="0"/>
          <a:chOff x="0" y="0"/>
          <a:chExt cx="0" cy="0"/>
        </a:xfrm>
      </p:grpSpPr>
      <p:sp>
        <p:nvSpPr>
          <p:cNvPr id="18" name="Chart Placeholder 5">
            <a:extLst>
              <a:ext uri="{FF2B5EF4-FFF2-40B4-BE49-F238E27FC236}">
                <a16:creationId xmlns:a16="http://schemas.microsoft.com/office/drawing/2014/main" id="{99375E50-D738-FB4F-8816-DA64C8964BD2}"/>
              </a:ext>
            </a:extLst>
          </p:cNvPr>
          <p:cNvSpPr>
            <a:spLocks noGrp="1"/>
          </p:cNvSpPr>
          <p:nvPr>
            <p:ph type="chart" sz="quarter" idx="10"/>
          </p:nvPr>
        </p:nvSpPr>
        <p:spPr>
          <a:xfrm>
            <a:off x="457200" y="2377440"/>
            <a:ext cx="11277600" cy="3566160"/>
          </a:xfrm>
          <a:prstGeom prst="rect">
            <a:avLst/>
          </a:prstGeom>
        </p:spPr>
        <p:txBody>
          <a:bodyPr anchor="ctr" anchorCtr="0"/>
          <a:lstStyle>
            <a:lvl1pPr marL="0" indent="0" algn="ctr">
              <a:buNone/>
              <a:defRPr sz="1000" cap="all" baseline="0">
                <a:solidFill>
                  <a:schemeClr val="tx1"/>
                </a:solidFill>
              </a:defRPr>
            </a:lvl1pPr>
          </a:lstStyle>
          <a:p>
            <a:r>
              <a:rPr lang="en-US" dirty="0"/>
              <a:t>Click icon to add chart</a:t>
            </a:r>
          </a:p>
        </p:txBody>
      </p:sp>
      <p:sp>
        <p:nvSpPr>
          <p:cNvPr id="19" name="Text Placeholder 6">
            <a:extLst>
              <a:ext uri="{FF2B5EF4-FFF2-40B4-BE49-F238E27FC236}">
                <a16:creationId xmlns:a16="http://schemas.microsoft.com/office/drawing/2014/main" id="{420080BA-5143-084B-8C9E-57E3283F293B}"/>
              </a:ext>
            </a:extLst>
          </p:cNvPr>
          <p:cNvSpPr>
            <a:spLocks noGrp="1"/>
          </p:cNvSpPr>
          <p:nvPr>
            <p:ph type="body" sz="quarter" idx="11" hasCustomPrompt="1"/>
          </p:nvPr>
        </p:nvSpPr>
        <p:spPr>
          <a:xfrm>
            <a:off x="457200" y="1700081"/>
            <a:ext cx="11277600" cy="592470"/>
          </a:xfrm>
          <a:prstGeom prst="rect">
            <a:avLst/>
          </a:prstGeom>
        </p:spPr>
        <p:txBody>
          <a:bodyPr>
            <a:spAutoFit/>
          </a:bodyPr>
          <a:lstStyle>
            <a:lvl1pPr marL="0" indent="0" algn="ctr">
              <a:spcBef>
                <a:spcPts val="0"/>
              </a:spcBef>
              <a:spcAft>
                <a:spcPts val="300"/>
              </a:spcAft>
              <a:buNone/>
              <a:defRPr sz="2000" b="1" cap="none" spc="0" baseline="0">
                <a:solidFill>
                  <a:schemeClr val="tx1"/>
                </a:solidFill>
                <a:latin typeface="+mj-lt"/>
              </a:defRPr>
            </a:lvl1pPr>
            <a:lvl2pPr marL="0" indent="0" algn="ctr">
              <a:spcBef>
                <a:spcPts val="0"/>
              </a:spcBef>
              <a:buNone/>
              <a:defRPr sz="1000" spc="0">
                <a:solidFill>
                  <a:schemeClr val="tx1"/>
                </a:solidFill>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lvl="1"/>
            <a:r>
              <a:rPr lang="en-US" dirty="0"/>
              <a:t>[optional additional chart information]</a:t>
            </a:r>
          </a:p>
        </p:txBody>
      </p:sp>
      <p:pic>
        <p:nvPicPr>
          <p:cNvPr id="11" name="Picture 10">
            <a:extLst>
              <a:ext uri="{FF2B5EF4-FFF2-40B4-BE49-F238E27FC236}">
                <a16:creationId xmlns:a16="http://schemas.microsoft.com/office/drawing/2014/main" id="{B40D0159-C0FB-8140-A377-AA5634106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3B1DB826-F046-4F3C-85B7-19B5E6A1DE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879860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hart slide w/ subhead">
    <p:bg>
      <p:bgPr>
        <a:solidFill>
          <a:schemeClr val="bg1"/>
        </a:solidFill>
        <a:effectLst/>
      </p:bgPr>
    </p:bg>
    <p:spTree>
      <p:nvGrpSpPr>
        <p:cNvPr id="1" name=""/>
        <p:cNvGrpSpPr/>
        <p:nvPr/>
      </p:nvGrpSpPr>
      <p:grpSpPr>
        <a:xfrm>
          <a:off x="0" y="0"/>
          <a:ext cx="0" cy="0"/>
          <a:chOff x="0" y="0"/>
          <a:chExt cx="0" cy="0"/>
        </a:xfrm>
      </p:grpSpPr>
      <p:sp>
        <p:nvSpPr>
          <p:cNvPr id="11" name="Chart Placeholder 5">
            <a:extLst>
              <a:ext uri="{FF2B5EF4-FFF2-40B4-BE49-F238E27FC236}">
                <a16:creationId xmlns:a16="http://schemas.microsoft.com/office/drawing/2014/main" id="{931978C9-BC0D-314D-89FE-885FB3CEBEAC}"/>
              </a:ext>
            </a:extLst>
          </p:cNvPr>
          <p:cNvSpPr>
            <a:spLocks noGrp="1"/>
          </p:cNvSpPr>
          <p:nvPr>
            <p:ph type="chart" sz="quarter" idx="10"/>
          </p:nvPr>
        </p:nvSpPr>
        <p:spPr>
          <a:xfrm>
            <a:off x="457200" y="2377440"/>
            <a:ext cx="5327650" cy="3566160"/>
          </a:xfrm>
          <a:prstGeom prst="rect">
            <a:avLst/>
          </a:prstGeom>
        </p:spPr>
        <p:txBody>
          <a:bodyPr anchor="ctr" anchorCtr="0"/>
          <a:lstStyle>
            <a:lvl1pPr marL="0" indent="0" algn="ctr">
              <a:buNone/>
              <a:defRPr sz="1000" cap="all" baseline="0">
                <a:solidFill>
                  <a:schemeClr val="tx1"/>
                </a:solidFill>
                <a:latin typeface="Trebuchet MS" panose="020B0703020202090204" pitchFamily="34" charset="0"/>
              </a:defRPr>
            </a:lvl1pPr>
          </a:lstStyle>
          <a:p>
            <a:r>
              <a:rPr lang="en-US" dirty="0"/>
              <a:t>Click icon to add chart</a:t>
            </a:r>
          </a:p>
        </p:txBody>
      </p:sp>
      <p:sp>
        <p:nvSpPr>
          <p:cNvPr id="12" name="Chart Placeholder 7">
            <a:extLst>
              <a:ext uri="{FF2B5EF4-FFF2-40B4-BE49-F238E27FC236}">
                <a16:creationId xmlns:a16="http://schemas.microsoft.com/office/drawing/2014/main" id="{D82D675A-8DEF-334A-B254-DBF5B22537AB}"/>
              </a:ext>
            </a:extLst>
          </p:cNvPr>
          <p:cNvSpPr>
            <a:spLocks noGrp="1"/>
          </p:cNvSpPr>
          <p:nvPr>
            <p:ph type="chart" sz="quarter" idx="11"/>
          </p:nvPr>
        </p:nvSpPr>
        <p:spPr>
          <a:xfrm>
            <a:off x="6400800" y="2377440"/>
            <a:ext cx="5333999" cy="3566160"/>
          </a:xfrm>
          <a:prstGeom prst="rect">
            <a:avLst/>
          </a:prstGeom>
        </p:spPr>
        <p:txBody>
          <a:bodyPr anchor="ctr" anchorCtr="0"/>
          <a:lstStyle>
            <a:lvl1pPr marL="0" indent="0" algn="ctr">
              <a:buNone/>
              <a:defRPr sz="1000" cap="all" baseline="0">
                <a:solidFill>
                  <a:schemeClr val="tx1"/>
                </a:solidFill>
                <a:latin typeface="Trebuchet MS" panose="020B0703020202090204" pitchFamily="34" charset="0"/>
              </a:defRPr>
            </a:lvl1pPr>
          </a:lstStyle>
          <a:p>
            <a:r>
              <a:rPr lang="en-US" dirty="0"/>
              <a:t>Click icon to add chart</a:t>
            </a:r>
          </a:p>
        </p:txBody>
      </p:sp>
      <p:sp>
        <p:nvSpPr>
          <p:cNvPr id="13" name="Text Placeholder 6">
            <a:extLst>
              <a:ext uri="{FF2B5EF4-FFF2-40B4-BE49-F238E27FC236}">
                <a16:creationId xmlns:a16="http://schemas.microsoft.com/office/drawing/2014/main" id="{DA1D8915-2A81-784C-AA75-C5F412A81036}"/>
              </a:ext>
            </a:extLst>
          </p:cNvPr>
          <p:cNvSpPr>
            <a:spLocks noGrp="1"/>
          </p:cNvSpPr>
          <p:nvPr>
            <p:ph type="body" sz="quarter" idx="12" hasCustomPrompt="1"/>
          </p:nvPr>
        </p:nvSpPr>
        <p:spPr>
          <a:xfrm>
            <a:off x="457200" y="1676400"/>
            <a:ext cx="5327650" cy="592470"/>
          </a:xfrm>
          <a:prstGeom prst="rect">
            <a:avLst/>
          </a:prstGeom>
        </p:spPr>
        <p:txBody>
          <a:bodyPr>
            <a:spAutoFit/>
          </a:bodyPr>
          <a:lstStyle>
            <a:lvl1pPr marL="0" indent="0" algn="ctr">
              <a:spcBef>
                <a:spcPts val="0"/>
              </a:spcBef>
              <a:spcAft>
                <a:spcPts val="300"/>
              </a:spcAft>
              <a:buNone/>
              <a:defRPr sz="1800" b="1" cap="none" spc="0" baseline="0">
                <a:solidFill>
                  <a:schemeClr val="tx1"/>
                </a:solidFill>
                <a:latin typeface="Trebuchet MS" panose="020B0703020202090204" pitchFamily="34" charset="0"/>
              </a:defRPr>
            </a:lvl1pPr>
            <a:lvl2pPr marL="0" indent="0" algn="ctr">
              <a:spcBef>
                <a:spcPts val="0"/>
              </a:spcBef>
              <a:buNone/>
              <a:defRPr sz="1200" spc="0">
                <a:solidFill>
                  <a:schemeClr val="tx1"/>
                </a:solidFill>
                <a:latin typeface="Trebuchet MS" panose="020B0703020202090204" pitchFamily="34" charset="0"/>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lvl="1"/>
            <a:r>
              <a:rPr lang="en-US" dirty="0"/>
              <a:t>[optional additional chart information]</a:t>
            </a:r>
          </a:p>
        </p:txBody>
      </p:sp>
      <p:sp>
        <p:nvSpPr>
          <p:cNvPr id="14" name="Text Placeholder 9">
            <a:extLst>
              <a:ext uri="{FF2B5EF4-FFF2-40B4-BE49-F238E27FC236}">
                <a16:creationId xmlns:a16="http://schemas.microsoft.com/office/drawing/2014/main" id="{104F01D2-AC99-EC44-957F-3EE051BBFFB7}"/>
              </a:ext>
            </a:extLst>
          </p:cNvPr>
          <p:cNvSpPr>
            <a:spLocks noGrp="1"/>
          </p:cNvSpPr>
          <p:nvPr>
            <p:ph type="body" sz="quarter" idx="13" hasCustomPrompt="1"/>
          </p:nvPr>
        </p:nvSpPr>
        <p:spPr>
          <a:xfrm>
            <a:off x="6400800" y="1676400"/>
            <a:ext cx="5334000" cy="592470"/>
          </a:xfrm>
          <a:prstGeom prst="rect">
            <a:avLst/>
          </a:prstGeom>
        </p:spPr>
        <p:txBody>
          <a:bodyPr>
            <a:spAutoFit/>
          </a:bodyPr>
          <a:lstStyle>
            <a:lvl1pPr marL="0" indent="0" algn="ctr">
              <a:spcBef>
                <a:spcPts val="0"/>
              </a:spcBef>
              <a:spcAft>
                <a:spcPts val="300"/>
              </a:spcAft>
              <a:buNone/>
              <a:defRPr sz="1800" b="1" cap="none" spc="0" baseline="0">
                <a:solidFill>
                  <a:schemeClr val="tx1"/>
                </a:solidFill>
                <a:latin typeface="Trebuchet MS" panose="020B0703020202090204" pitchFamily="34" charset="0"/>
              </a:defRPr>
            </a:lvl1pPr>
            <a:lvl2pPr marL="0" indent="0" algn="ctr">
              <a:spcBef>
                <a:spcPts val="0"/>
              </a:spcBef>
              <a:buNone/>
              <a:defRPr lang="en-US" sz="1200" kern="1200" spc="0" dirty="0">
                <a:solidFill>
                  <a:schemeClr val="tx1"/>
                </a:solidFill>
                <a:latin typeface="Trebuchet MS" panose="020B0703020202090204" pitchFamily="34" charset="0"/>
                <a:ea typeface="+mn-ea"/>
                <a:cs typeface="+mn-cs"/>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marL="0" lvl="1" indent="0" algn="ctr" defTabSz="914400" rtl="0" eaLnBrk="1" latinLnBrk="0" hangingPunct="1">
              <a:lnSpc>
                <a:spcPct val="100000"/>
              </a:lnSpc>
              <a:spcBef>
                <a:spcPts val="0"/>
              </a:spcBef>
              <a:buFont typeface="Graphik Regular" panose="020B0503030202060203" pitchFamily="34" charset="0"/>
              <a:buNone/>
            </a:pPr>
            <a:r>
              <a:rPr lang="en-US" dirty="0"/>
              <a:t>[optional additional chart information]</a:t>
            </a:r>
          </a:p>
        </p:txBody>
      </p:sp>
      <p:sp>
        <p:nvSpPr>
          <p:cNvPr id="2" name="TextBox 1">
            <a:extLst>
              <a:ext uri="{FF2B5EF4-FFF2-40B4-BE49-F238E27FC236}">
                <a16:creationId xmlns:a16="http://schemas.microsoft.com/office/drawing/2014/main" id="{8ACF7C34-3C12-0343-AAD9-D50B0B78A8DF}"/>
              </a:ext>
            </a:extLst>
          </p:cNvPr>
          <p:cNvSpPr txBox="1"/>
          <p:nvPr userDrawn="1"/>
        </p:nvSpPr>
        <p:spPr>
          <a:xfrm>
            <a:off x="4838218" y="2013995"/>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CE1EC708-C9A5-B643-8A72-8BE2F4F1F4C2}"/>
              </a:ext>
            </a:extLst>
          </p:cNvPr>
          <p:cNvCxnSpPr>
            <a:cxnSpLocks/>
          </p:cNvCxnSpPr>
          <p:nvPr userDrawn="1"/>
        </p:nvCxnSpPr>
        <p:spPr>
          <a:xfrm>
            <a:off x="6096000" y="2133600"/>
            <a:ext cx="0" cy="39243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842A758-37EB-FB41-BAD0-14FE38A26E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3" name="Title 2">
            <a:extLst>
              <a:ext uri="{FF2B5EF4-FFF2-40B4-BE49-F238E27FC236}">
                <a16:creationId xmlns:a16="http://schemas.microsoft.com/office/drawing/2014/main" id="{5824F01A-625E-4AD1-A0A2-CE79D34C7F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730784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ree–chart slide">
    <p:bg>
      <p:bgPr>
        <a:solidFill>
          <a:schemeClr val="bg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B5C7E5FC-9DC2-F241-B000-871BF8AC75EF}"/>
              </a:ext>
            </a:extLst>
          </p:cNvPr>
          <p:cNvSpPr>
            <a:spLocks noGrp="1"/>
          </p:cNvSpPr>
          <p:nvPr>
            <p:ph type="body" sz="quarter" idx="14" hasCustomPrompt="1"/>
          </p:nvPr>
        </p:nvSpPr>
        <p:spPr>
          <a:xfrm>
            <a:off x="843290" y="5185739"/>
            <a:ext cx="3048000" cy="400110"/>
          </a:xfrm>
          <a:prstGeom prst="rect">
            <a:avLst/>
          </a:prstGeom>
        </p:spPr>
        <p:txBody>
          <a:bodyPr>
            <a:spAutoFit/>
          </a:bodyPr>
          <a:lstStyle>
            <a:lvl1pPr marL="0" indent="0" algn="ctr">
              <a:buFont typeface="Arial" panose="020B0604020202020204" pitchFamily="34" charset="0"/>
              <a:buNone/>
              <a:defRPr sz="2000" b="1" i="0">
                <a:solidFill>
                  <a:schemeClr val="tx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Lorem ipsum dolor</a:t>
            </a:r>
          </a:p>
        </p:txBody>
      </p:sp>
      <p:sp>
        <p:nvSpPr>
          <p:cNvPr id="8" name="Text Placeholder 4">
            <a:extLst>
              <a:ext uri="{FF2B5EF4-FFF2-40B4-BE49-F238E27FC236}">
                <a16:creationId xmlns:a16="http://schemas.microsoft.com/office/drawing/2014/main" id="{C9FDA11B-5708-7C4B-B9E7-652D69B21F26}"/>
              </a:ext>
            </a:extLst>
          </p:cNvPr>
          <p:cNvSpPr>
            <a:spLocks noGrp="1"/>
          </p:cNvSpPr>
          <p:nvPr>
            <p:ph type="body" sz="quarter" idx="15" hasCustomPrompt="1"/>
          </p:nvPr>
        </p:nvSpPr>
        <p:spPr>
          <a:xfrm>
            <a:off x="4560289" y="5157555"/>
            <a:ext cx="3048000" cy="400110"/>
          </a:xfrm>
          <a:prstGeom prst="rect">
            <a:avLst/>
          </a:prstGeom>
        </p:spPr>
        <p:txBody>
          <a:bodyPr>
            <a:spAutoFit/>
          </a:bodyPr>
          <a:lstStyle>
            <a:lvl1pPr marL="0" indent="0" algn="ctr">
              <a:buFont typeface="Arial" panose="020B0604020202020204" pitchFamily="34" charset="0"/>
              <a:buNone/>
              <a:defRPr lang="en-US" sz="2000" b="1" i="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marL="0" lvl="0" indent="0" algn="ctr" defTabSz="457200" rtl="0" eaLnBrk="1" latinLnBrk="0" hangingPunct="1">
              <a:lnSpc>
                <a:spcPct val="100000"/>
              </a:lnSpc>
              <a:spcBef>
                <a:spcPct val="20000"/>
              </a:spcBef>
              <a:buFont typeface="Arial" panose="020B0604020202020204" pitchFamily="34" charset="0"/>
              <a:buNone/>
            </a:pPr>
            <a:r>
              <a:rPr lang="en-US" dirty="0"/>
              <a:t>Lorem ipsum dolor</a:t>
            </a:r>
          </a:p>
        </p:txBody>
      </p:sp>
      <p:sp>
        <p:nvSpPr>
          <p:cNvPr id="9" name="Text Placeholder 4">
            <a:extLst>
              <a:ext uri="{FF2B5EF4-FFF2-40B4-BE49-F238E27FC236}">
                <a16:creationId xmlns:a16="http://schemas.microsoft.com/office/drawing/2014/main" id="{83C812B6-F7BE-7743-8A19-57EEAC31064E}"/>
              </a:ext>
            </a:extLst>
          </p:cNvPr>
          <p:cNvSpPr>
            <a:spLocks noGrp="1"/>
          </p:cNvSpPr>
          <p:nvPr>
            <p:ph type="body" sz="quarter" idx="16" hasCustomPrompt="1"/>
          </p:nvPr>
        </p:nvSpPr>
        <p:spPr>
          <a:xfrm>
            <a:off x="8321938" y="5157554"/>
            <a:ext cx="3048000" cy="400110"/>
          </a:xfrm>
          <a:prstGeom prst="rect">
            <a:avLst/>
          </a:prstGeom>
        </p:spPr>
        <p:txBody>
          <a:bodyPr>
            <a:spAutoFit/>
          </a:bodyPr>
          <a:lstStyle>
            <a:lvl1pPr marL="0" indent="0" algn="ctr">
              <a:buFont typeface="Arial" panose="020B0604020202020204" pitchFamily="34" charset="0"/>
              <a:buNone/>
              <a:defRPr lang="en-US" sz="2000" b="1" i="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marL="0" lvl="0" indent="0" algn="ctr" defTabSz="457200" rtl="0" eaLnBrk="1" latinLnBrk="0" hangingPunct="1">
              <a:lnSpc>
                <a:spcPct val="100000"/>
              </a:lnSpc>
              <a:spcBef>
                <a:spcPct val="20000"/>
              </a:spcBef>
              <a:buFont typeface="Arial" panose="020B0604020202020204" pitchFamily="34" charset="0"/>
              <a:buNone/>
            </a:pPr>
            <a:r>
              <a:rPr lang="en-US" dirty="0"/>
              <a:t>Lorem ipsum dolor</a:t>
            </a:r>
          </a:p>
        </p:txBody>
      </p:sp>
      <p:graphicFrame>
        <p:nvGraphicFramePr>
          <p:cNvPr id="11" name="Chart 10">
            <a:extLst>
              <a:ext uri="{FF2B5EF4-FFF2-40B4-BE49-F238E27FC236}">
                <a16:creationId xmlns:a16="http://schemas.microsoft.com/office/drawing/2014/main" id="{C32311C2-63FD-0D42-86AD-37707F80097C}"/>
              </a:ext>
            </a:extLst>
          </p:cNvPr>
          <p:cNvGraphicFramePr/>
          <p:nvPr userDrawn="1"/>
        </p:nvGraphicFramePr>
        <p:xfrm>
          <a:off x="4686236" y="2286000"/>
          <a:ext cx="2845329" cy="2540123"/>
        </p:xfrm>
        <a:graphic>
          <a:graphicData uri="http://schemas.openxmlformats.org/drawingml/2006/chart">
            <c:chart xmlns:c="http://schemas.openxmlformats.org/drawingml/2006/chart" xmlns:r="http://schemas.openxmlformats.org/officeDocument/2006/relationships" r:id="rId2"/>
          </a:graphicData>
        </a:graphic>
      </p:graphicFrame>
      <p:sp>
        <p:nvSpPr>
          <p:cNvPr id="13" name="Chart Placeholder 5">
            <a:extLst>
              <a:ext uri="{FF2B5EF4-FFF2-40B4-BE49-F238E27FC236}">
                <a16:creationId xmlns:a16="http://schemas.microsoft.com/office/drawing/2014/main" id="{3059DBE8-1AE7-CD4A-9452-2C5CD24B50C6}"/>
              </a:ext>
            </a:extLst>
          </p:cNvPr>
          <p:cNvSpPr>
            <a:spLocks noGrp="1"/>
          </p:cNvSpPr>
          <p:nvPr>
            <p:ph type="chart" sz="quarter" idx="17" hasCustomPrompt="1"/>
          </p:nvPr>
        </p:nvSpPr>
        <p:spPr>
          <a:xfrm>
            <a:off x="843290" y="2133600"/>
            <a:ext cx="3048000" cy="2641600"/>
          </a:xfrm>
          <a:prstGeom prst="rect">
            <a:avLst/>
          </a:prstGeom>
        </p:spPr>
        <p:txBody>
          <a:bodyPr tIns="731520" anchor="t" anchorCtr="0"/>
          <a:lstStyle>
            <a:lvl1pPr marL="0" indent="0" algn="ctr">
              <a:buNone/>
              <a:defRPr sz="1200" spc="300">
                <a:solidFill>
                  <a:schemeClr val="tx1"/>
                </a:solidFill>
              </a:defRPr>
            </a:lvl1pPr>
          </a:lstStyle>
          <a:p>
            <a:r>
              <a:rPr lang="en-US" dirty="0"/>
              <a:t>CLICK TO</a:t>
            </a:r>
            <a:br>
              <a:rPr lang="en-US" dirty="0"/>
            </a:br>
            <a:r>
              <a:rPr lang="en-US" dirty="0"/>
              <a:t>INSERT CHART</a:t>
            </a:r>
          </a:p>
        </p:txBody>
      </p:sp>
      <p:sp>
        <p:nvSpPr>
          <p:cNvPr id="14" name="Chart Placeholder 5">
            <a:extLst>
              <a:ext uri="{FF2B5EF4-FFF2-40B4-BE49-F238E27FC236}">
                <a16:creationId xmlns:a16="http://schemas.microsoft.com/office/drawing/2014/main" id="{71E38F7D-6DC5-094A-88AA-AB230BFAAFF5}"/>
              </a:ext>
            </a:extLst>
          </p:cNvPr>
          <p:cNvSpPr>
            <a:spLocks noGrp="1"/>
          </p:cNvSpPr>
          <p:nvPr>
            <p:ph type="chart" sz="quarter" idx="18" hasCustomPrompt="1"/>
          </p:nvPr>
        </p:nvSpPr>
        <p:spPr>
          <a:xfrm>
            <a:off x="4584900" y="2133600"/>
            <a:ext cx="3048000" cy="2641600"/>
          </a:xfrm>
          <a:prstGeom prst="rect">
            <a:avLst/>
          </a:prstGeom>
        </p:spPr>
        <p:txBody>
          <a:bodyPr tIns="731520" anchor="t" anchorCtr="0"/>
          <a:lstStyle>
            <a:lvl1pPr marL="0" indent="0" algn="ctr">
              <a:buNone/>
              <a:defRPr sz="1200" spc="300">
                <a:solidFill>
                  <a:schemeClr val="tx1"/>
                </a:solidFill>
              </a:defRPr>
            </a:lvl1pPr>
          </a:lstStyle>
          <a:p>
            <a:r>
              <a:rPr lang="en-US" dirty="0"/>
              <a:t>CLICK TO</a:t>
            </a:r>
            <a:br>
              <a:rPr lang="en-US" dirty="0"/>
            </a:br>
            <a:r>
              <a:rPr lang="en-US" dirty="0"/>
              <a:t>INSERT CHART</a:t>
            </a:r>
          </a:p>
        </p:txBody>
      </p:sp>
      <p:sp>
        <p:nvSpPr>
          <p:cNvPr id="15" name="Chart Placeholder 5">
            <a:extLst>
              <a:ext uri="{FF2B5EF4-FFF2-40B4-BE49-F238E27FC236}">
                <a16:creationId xmlns:a16="http://schemas.microsoft.com/office/drawing/2014/main" id="{3683D14C-A20A-FB44-84CA-A92E17283667}"/>
              </a:ext>
            </a:extLst>
          </p:cNvPr>
          <p:cNvSpPr>
            <a:spLocks noGrp="1"/>
          </p:cNvSpPr>
          <p:nvPr>
            <p:ph type="chart" sz="quarter" idx="19" hasCustomPrompt="1"/>
          </p:nvPr>
        </p:nvSpPr>
        <p:spPr>
          <a:xfrm>
            <a:off x="8321938" y="2133600"/>
            <a:ext cx="3048000" cy="2641600"/>
          </a:xfrm>
          <a:prstGeom prst="rect">
            <a:avLst/>
          </a:prstGeom>
        </p:spPr>
        <p:txBody>
          <a:bodyPr tIns="731520" anchor="t" anchorCtr="0"/>
          <a:lstStyle>
            <a:lvl1pPr marL="0" indent="0" algn="ctr">
              <a:buNone/>
              <a:defRPr sz="1200" spc="300">
                <a:solidFill>
                  <a:schemeClr val="tx1"/>
                </a:solidFill>
              </a:defRPr>
            </a:lvl1pPr>
          </a:lstStyle>
          <a:p>
            <a:r>
              <a:rPr lang="en-US" dirty="0"/>
              <a:t>CLICK TO</a:t>
            </a:r>
            <a:br>
              <a:rPr lang="en-US" dirty="0"/>
            </a:br>
            <a:r>
              <a:rPr lang="en-US" dirty="0"/>
              <a:t>INSERT CHART</a:t>
            </a:r>
          </a:p>
        </p:txBody>
      </p:sp>
      <p:pic>
        <p:nvPicPr>
          <p:cNvPr id="20" name="Picture 19">
            <a:extLst>
              <a:ext uri="{FF2B5EF4-FFF2-40B4-BE49-F238E27FC236}">
                <a16:creationId xmlns:a16="http://schemas.microsoft.com/office/drawing/2014/main" id="{25840299-EB77-0D43-92DF-98D4E59EE5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CD59F31C-F597-4B58-87B8-63CD082A5A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34816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ne chart slide w/ bullets">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F7C34-3C12-0343-AAD9-D50B0B78A8DF}"/>
              </a:ext>
            </a:extLst>
          </p:cNvPr>
          <p:cNvSpPr txBox="1"/>
          <p:nvPr userDrawn="1"/>
        </p:nvSpPr>
        <p:spPr>
          <a:xfrm>
            <a:off x="4838218" y="2013995"/>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CE1EC708-C9A5-B643-8A72-8BE2F4F1F4C2}"/>
              </a:ext>
            </a:extLst>
          </p:cNvPr>
          <p:cNvCxnSpPr>
            <a:cxnSpLocks/>
          </p:cNvCxnSpPr>
          <p:nvPr userDrawn="1"/>
        </p:nvCxnSpPr>
        <p:spPr>
          <a:xfrm>
            <a:off x="6096000" y="2133600"/>
            <a:ext cx="0" cy="39243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410748E-B50A-0B4C-9E99-7D00911914BA}"/>
              </a:ext>
            </a:extLst>
          </p:cNvPr>
          <p:cNvSpPr>
            <a:spLocks noGrp="1"/>
          </p:cNvSpPr>
          <p:nvPr>
            <p:ph type="body" sz="quarter" idx="16" hasCustomPrompt="1"/>
          </p:nvPr>
        </p:nvSpPr>
        <p:spPr>
          <a:xfrm>
            <a:off x="6382272" y="1038225"/>
            <a:ext cx="5352527" cy="369332"/>
          </a:xfrm>
          <a:prstGeom prst="rect">
            <a:avLst/>
          </a:prstGeom>
        </p:spPr>
        <p:txBody>
          <a:bodyPr wrap="square" lIns="0" tIns="0" rIns="0" bIns="0">
            <a:spAutoFit/>
          </a:bodyPr>
          <a:lstStyle>
            <a:lvl1pPr marL="0" indent="0" algn="ctr">
              <a:buNone/>
              <a:defRPr sz="2400" b="1" spc="0" baseline="0">
                <a:solidFill>
                  <a:schemeClr val="tx1"/>
                </a:solidFill>
              </a:defRPr>
            </a:lvl1pPr>
            <a:lvl2pPr marL="457200" indent="0" algn="ctr">
              <a:buNone/>
              <a:defRPr sz="2400">
                <a:solidFill>
                  <a:schemeClr val="accent1"/>
                </a:solidFill>
              </a:defRPr>
            </a:lvl2pPr>
            <a:lvl3pPr marL="914400" indent="0" algn="ctr">
              <a:buNone/>
              <a:defRPr sz="2400">
                <a:solidFill>
                  <a:schemeClr val="accent1"/>
                </a:solidFill>
              </a:defRPr>
            </a:lvl3pPr>
            <a:lvl4pPr marL="1371600" indent="0" algn="ctr">
              <a:buNone/>
              <a:defRPr sz="2400">
                <a:solidFill>
                  <a:schemeClr val="accent1"/>
                </a:solidFill>
              </a:defRPr>
            </a:lvl4pPr>
            <a:lvl5pPr marL="1828800" indent="0" algn="ctr">
              <a:buNone/>
              <a:defRPr sz="2400">
                <a:solidFill>
                  <a:schemeClr val="accent1"/>
                </a:solidFill>
              </a:defRPr>
            </a:lvl5pPr>
          </a:lstStyle>
          <a:p>
            <a:pPr lvl="0"/>
            <a:r>
              <a:rPr lang="en-US" dirty="0"/>
              <a:t>Chart title</a:t>
            </a:r>
          </a:p>
        </p:txBody>
      </p:sp>
      <p:sp>
        <p:nvSpPr>
          <p:cNvPr id="12" name="Chart Placeholder 7">
            <a:extLst>
              <a:ext uri="{FF2B5EF4-FFF2-40B4-BE49-F238E27FC236}">
                <a16:creationId xmlns:a16="http://schemas.microsoft.com/office/drawing/2014/main" id="{D82D675A-8DEF-334A-B254-DBF5B22537AB}"/>
              </a:ext>
            </a:extLst>
          </p:cNvPr>
          <p:cNvSpPr>
            <a:spLocks noGrp="1"/>
          </p:cNvSpPr>
          <p:nvPr>
            <p:ph type="chart" sz="quarter" idx="11"/>
          </p:nvPr>
        </p:nvSpPr>
        <p:spPr>
          <a:xfrm>
            <a:off x="6400800" y="1676400"/>
            <a:ext cx="5333999" cy="4469004"/>
          </a:xfrm>
          <a:prstGeom prst="rect">
            <a:avLst/>
          </a:prstGeom>
        </p:spPr>
        <p:txBody>
          <a:bodyPr anchor="ctr" anchorCtr="0"/>
          <a:lstStyle>
            <a:lvl1pPr marL="0" indent="0" algn="ctr">
              <a:buNone/>
              <a:defRPr sz="1000" cap="all" baseline="0">
                <a:solidFill>
                  <a:schemeClr val="tx1"/>
                </a:solidFill>
                <a:latin typeface="Trebuchet MS" panose="020B0703020202090204" pitchFamily="34" charset="0"/>
              </a:defRPr>
            </a:lvl1pPr>
          </a:lstStyle>
          <a:p>
            <a:r>
              <a:rPr lang="en-US" dirty="0"/>
              <a:t>Click icon to add chart</a:t>
            </a:r>
          </a:p>
        </p:txBody>
      </p:sp>
      <p:pic>
        <p:nvPicPr>
          <p:cNvPr id="16" name="Picture 15">
            <a:extLst>
              <a:ext uri="{FF2B5EF4-FFF2-40B4-BE49-F238E27FC236}">
                <a16:creationId xmlns:a16="http://schemas.microsoft.com/office/drawing/2014/main" id="{F253ED31-549F-934C-A478-7DE8F705AF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3" name="Title 2">
            <a:extLst>
              <a:ext uri="{FF2B5EF4-FFF2-40B4-BE49-F238E27FC236}">
                <a16:creationId xmlns:a16="http://schemas.microsoft.com/office/drawing/2014/main" id="{D4AD5E6F-1E73-4F35-B17B-68FDF167A2D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88E4716B-B043-4137-8CFD-FB3AC86F5FE2}"/>
              </a:ext>
            </a:extLst>
          </p:cNvPr>
          <p:cNvSpPr>
            <a:spLocks noGrp="1"/>
          </p:cNvSpPr>
          <p:nvPr>
            <p:ph type="body" sz="quarter" idx="17"/>
          </p:nvPr>
        </p:nvSpPr>
        <p:spPr>
          <a:xfrm>
            <a:off x="533400" y="1676210"/>
            <a:ext cx="5334000" cy="4469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57006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1E7E026-6B9D-684C-8F38-BB252D607117}"/>
              </a:ext>
            </a:extLst>
          </p:cNvPr>
          <p:cNvCxnSpPr>
            <a:cxnSpLocks/>
          </p:cNvCxnSpPr>
          <p:nvPr userDrawn="1"/>
        </p:nvCxnSpPr>
        <p:spPr>
          <a:xfrm>
            <a:off x="5554394" y="4092268"/>
            <a:ext cx="1083213" cy="0"/>
          </a:xfrm>
          <a:prstGeom prst="line">
            <a:avLst/>
          </a:prstGeom>
          <a:ln w="28575" cap="sq">
            <a:solidFill>
              <a:schemeClr val="accent5"/>
            </a:solidFill>
          </a:ln>
        </p:spPr>
        <p:style>
          <a:lnRef idx="1">
            <a:schemeClr val="accent1"/>
          </a:lnRef>
          <a:fillRef idx="0">
            <a:schemeClr val="accent1"/>
          </a:fillRef>
          <a:effectRef idx="0">
            <a:schemeClr val="dk1"/>
          </a:effectRef>
          <a:fontRef idx="minor">
            <a:schemeClr val="dk1"/>
          </a:fontRef>
        </p:style>
      </p:cxnSp>
      <p:sp>
        <p:nvSpPr>
          <p:cNvPr id="20" name="Title 1">
            <a:extLst>
              <a:ext uri="{FF2B5EF4-FFF2-40B4-BE49-F238E27FC236}">
                <a16:creationId xmlns:a16="http://schemas.microsoft.com/office/drawing/2014/main" id="{F241BB8A-38CA-0446-8FD9-CD1318DE1C08}"/>
              </a:ext>
            </a:extLst>
          </p:cNvPr>
          <p:cNvSpPr txBox="1">
            <a:spLocks/>
          </p:cNvSpPr>
          <p:nvPr userDrawn="1"/>
        </p:nvSpPr>
        <p:spPr>
          <a:xfrm>
            <a:off x="571500" y="999066"/>
            <a:ext cx="11049000" cy="485986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sz="4400" b="0" i="0" kern="1200">
                <a:solidFill>
                  <a:schemeClr val="bg1"/>
                </a:solidFill>
                <a:latin typeface="+mn-lt"/>
                <a:ea typeface="+mj-ea"/>
                <a:cs typeface="Arial" panose="020B0604020202020204" pitchFamily="34" charset="0"/>
              </a:defRPr>
            </a:lvl1pPr>
          </a:lstStyle>
          <a:p>
            <a:pPr algn="ctr"/>
            <a:r>
              <a:rPr lang="en-US" sz="3600" spc="300" dirty="0">
                <a:solidFill>
                  <a:schemeClr val="tx1"/>
                </a:solidFill>
                <a:latin typeface="Trebuchet MS" panose="020B0703020202090204" pitchFamily="34" charset="0"/>
                <a:cs typeface="Calibri" panose="020F0502020204030204" pitchFamily="34" charset="0"/>
              </a:rPr>
              <a:t>Questions</a:t>
            </a:r>
          </a:p>
        </p:txBody>
      </p:sp>
      <p:pic>
        <p:nvPicPr>
          <p:cNvPr id="9" name="Picture 8">
            <a:extLst>
              <a:ext uri="{FF2B5EF4-FFF2-40B4-BE49-F238E27FC236}">
                <a16:creationId xmlns:a16="http://schemas.microsoft.com/office/drawing/2014/main" id="{E72E4F3B-950C-CD4B-A5BA-FA887CE58C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261287530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Speaker bi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CE1100-A067-A640-8C1A-02B5EBEB52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15" name="Picture Placeholder 13">
            <a:extLst>
              <a:ext uri="{FF2B5EF4-FFF2-40B4-BE49-F238E27FC236}">
                <a16:creationId xmlns:a16="http://schemas.microsoft.com/office/drawing/2014/main" id="{DF50B7D3-FDB5-4EEF-8278-E4855A06D15B}"/>
              </a:ext>
            </a:extLst>
          </p:cNvPr>
          <p:cNvSpPr>
            <a:spLocks noGrp="1"/>
          </p:cNvSpPr>
          <p:nvPr>
            <p:ph type="pic" sz="quarter" idx="10"/>
          </p:nvPr>
        </p:nvSpPr>
        <p:spPr>
          <a:xfrm>
            <a:off x="1793437" y="1008821"/>
            <a:ext cx="2798064" cy="2798064"/>
          </a:xfrm>
          <a:prstGeom prst="ellipse">
            <a:avLst/>
          </a:prstGeom>
          <a:ln w="28575">
            <a:solidFill>
              <a:schemeClr val="accent5"/>
            </a:solidFill>
          </a:ln>
        </p:spPr>
        <p:txBody>
          <a:bodyPr anchor="ctr" anchorCtr="0"/>
          <a:lstStyle>
            <a:lvl1pPr marL="0" indent="0" algn="ctr">
              <a:buNone/>
              <a:defRPr/>
            </a:lvl1pPr>
          </a:lstStyle>
          <a:p>
            <a:endParaRPr lang="en-US" dirty="0"/>
          </a:p>
        </p:txBody>
      </p:sp>
      <p:sp>
        <p:nvSpPr>
          <p:cNvPr id="17" name="Text Placeholder 16">
            <a:extLst>
              <a:ext uri="{FF2B5EF4-FFF2-40B4-BE49-F238E27FC236}">
                <a16:creationId xmlns:a16="http://schemas.microsoft.com/office/drawing/2014/main" id="{00406704-DD9E-4319-8BD6-10B68DAEA382}"/>
              </a:ext>
            </a:extLst>
          </p:cNvPr>
          <p:cNvSpPr>
            <a:spLocks noGrp="1"/>
          </p:cNvSpPr>
          <p:nvPr>
            <p:ph type="body" sz="quarter" idx="11"/>
          </p:nvPr>
        </p:nvSpPr>
        <p:spPr>
          <a:xfrm>
            <a:off x="1123018" y="4323263"/>
            <a:ext cx="4607363" cy="492443"/>
          </a:xfrm>
          <a:solidFill>
            <a:schemeClr val="bg1">
              <a:alpha val="70000"/>
            </a:schemeClr>
          </a:solidFill>
          <a:ln w="28575">
            <a:solidFill>
              <a:schemeClr val="accent5"/>
            </a:solidFill>
          </a:ln>
        </p:spPr>
        <p:txBody>
          <a:bodyPr lIns="182880" tIns="91440" bIns="91440">
            <a:spAutoFit/>
          </a:bodyPr>
          <a:lstStyle>
            <a:lvl1pPr marL="0" indent="0">
              <a:buNone/>
              <a:defRPr/>
            </a:lvl1pPr>
          </a:lstStyle>
          <a:p>
            <a:pPr lvl="0"/>
            <a:r>
              <a:rPr lang="en-US" dirty="0"/>
              <a:t>Click to edit Master text styles</a:t>
            </a:r>
          </a:p>
        </p:txBody>
      </p:sp>
      <p:cxnSp>
        <p:nvCxnSpPr>
          <p:cNvPr id="19" name="Connector: Elbow 18">
            <a:extLst>
              <a:ext uri="{FF2B5EF4-FFF2-40B4-BE49-F238E27FC236}">
                <a16:creationId xmlns:a16="http://schemas.microsoft.com/office/drawing/2014/main" id="{5D4B7BB8-DE26-4CAF-9F89-34D8A0AFE450}"/>
              </a:ext>
            </a:extLst>
          </p:cNvPr>
          <p:cNvCxnSpPr>
            <a:stCxn id="15" idx="2"/>
            <a:endCxn id="17" idx="1"/>
          </p:cNvCxnSpPr>
          <p:nvPr userDrawn="1"/>
        </p:nvCxnSpPr>
        <p:spPr>
          <a:xfrm rot="10800000" flipV="1">
            <a:off x="1123019" y="2407853"/>
            <a:ext cx="670419" cy="2161632"/>
          </a:xfrm>
          <a:prstGeom prst="bentConnector3">
            <a:avLst>
              <a:gd name="adj1" fmla="val 134098"/>
            </a:avLst>
          </a:prstGeom>
          <a:ln w="28575" cap="sq">
            <a:solidFill>
              <a:schemeClr val="accent5"/>
            </a:solidFill>
          </a:ln>
        </p:spPr>
        <p:style>
          <a:lnRef idx="1">
            <a:schemeClr val="accent1"/>
          </a:lnRef>
          <a:fillRef idx="0">
            <a:schemeClr val="accent1"/>
          </a:fillRef>
          <a:effectRef idx="0">
            <a:schemeClr val="dk1"/>
          </a:effectRef>
          <a:fontRef idx="minor">
            <a:schemeClr val="dk1"/>
          </a:fontRef>
        </p:style>
      </p:cxnSp>
      <p:sp>
        <p:nvSpPr>
          <p:cNvPr id="24" name="Picture Placeholder 13">
            <a:extLst>
              <a:ext uri="{FF2B5EF4-FFF2-40B4-BE49-F238E27FC236}">
                <a16:creationId xmlns:a16="http://schemas.microsoft.com/office/drawing/2014/main" id="{4E8C46CE-3A73-48C6-AD55-FC355EEFADBD}"/>
              </a:ext>
            </a:extLst>
          </p:cNvPr>
          <p:cNvSpPr>
            <a:spLocks noGrp="1"/>
          </p:cNvSpPr>
          <p:nvPr>
            <p:ph type="pic" sz="quarter" idx="12"/>
          </p:nvPr>
        </p:nvSpPr>
        <p:spPr>
          <a:xfrm>
            <a:off x="7350406" y="1008821"/>
            <a:ext cx="2798064" cy="2798064"/>
          </a:xfrm>
          <a:prstGeom prst="ellipse">
            <a:avLst/>
          </a:prstGeom>
          <a:ln w="28575">
            <a:solidFill>
              <a:schemeClr val="accent5"/>
            </a:solidFill>
          </a:ln>
        </p:spPr>
        <p:txBody>
          <a:bodyPr anchor="ctr" anchorCtr="0"/>
          <a:lstStyle>
            <a:lvl1pPr marL="0" indent="0" algn="ctr">
              <a:buNone/>
              <a:defRPr/>
            </a:lvl1pPr>
          </a:lstStyle>
          <a:p>
            <a:endParaRPr lang="en-US" dirty="0"/>
          </a:p>
        </p:txBody>
      </p:sp>
      <p:sp>
        <p:nvSpPr>
          <p:cNvPr id="25" name="Text Placeholder 16">
            <a:extLst>
              <a:ext uri="{FF2B5EF4-FFF2-40B4-BE49-F238E27FC236}">
                <a16:creationId xmlns:a16="http://schemas.microsoft.com/office/drawing/2014/main" id="{0C4DD3AF-3972-4E0D-9A47-0465BB157EF5}"/>
              </a:ext>
            </a:extLst>
          </p:cNvPr>
          <p:cNvSpPr>
            <a:spLocks noGrp="1"/>
          </p:cNvSpPr>
          <p:nvPr>
            <p:ph type="body" sz="quarter" idx="13"/>
          </p:nvPr>
        </p:nvSpPr>
        <p:spPr>
          <a:xfrm>
            <a:off x="6679987" y="4323263"/>
            <a:ext cx="4607363" cy="492443"/>
          </a:xfrm>
          <a:solidFill>
            <a:schemeClr val="bg1">
              <a:alpha val="70000"/>
            </a:schemeClr>
          </a:solidFill>
          <a:ln w="28575">
            <a:solidFill>
              <a:schemeClr val="accent5"/>
            </a:solidFill>
          </a:ln>
        </p:spPr>
        <p:txBody>
          <a:bodyPr lIns="182880" tIns="91440" bIns="91440">
            <a:spAutoFit/>
          </a:bodyPr>
          <a:lstStyle>
            <a:lvl1pPr marL="0" indent="0">
              <a:buNone/>
              <a:defRPr/>
            </a:lvl1pPr>
          </a:lstStyle>
          <a:p>
            <a:pPr lvl="0"/>
            <a:r>
              <a:rPr lang="en-US" dirty="0"/>
              <a:t>Click to edit Master text styles</a:t>
            </a:r>
          </a:p>
        </p:txBody>
      </p:sp>
      <p:cxnSp>
        <p:nvCxnSpPr>
          <p:cNvPr id="26" name="Connector: Elbow 25">
            <a:extLst>
              <a:ext uri="{FF2B5EF4-FFF2-40B4-BE49-F238E27FC236}">
                <a16:creationId xmlns:a16="http://schemas.microsoft.com/office/drawing/2014/main" id="{4D3344F5-81D5-4F99-98E6-843D24DC3A3D}"/>
              </a:ext>
            </a:extLst>
          </p:cNvPr>
          <p:cNvCxnSpPr>
            <a:stCxn id="24" idx="2"/>
            <a:endCxn id="25" idx="1"/>
          </p:cNvCxnSpPr>
          <p:nvPr userDrawn="1"/>
        </p:nvCxnSpPr>
        <p:spPr>
          <a:xfrm rot="10800000" flipV="1">
            <a:off x="6679988" y="2407853"/>
            <a:ext cx="670419" cy="2161632"/>
          </a:xfrm>
          <a:prstGeom prst="bentConnector3">
            <a:avLst>
              <a:gd name="adj1" fmla="val 134098"/>
            </a:avLst>
          </a:prstGeom>
          <a:ln w="28575" cap="sq">
            <a:solidFill>
              <a:schemeClr val="accent5"/>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5799144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1/2 bullets left + 1/2 conten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F8F2AB-A880-4499-8CDF-B6DE79202651}"/>
              </a:ext>
            </a:extLst>
          </p:cNvPr>
          <p:cNvSpPr>
            <a:spLocks noGrp="1"/>
          </p:cNvSpPr>
          <p:nvPr>
            <p:ph type="pic" sz="quarter" idx="18"/>
          </p:nvPr>
        </p:nvSpPr>
        <p:spPr>
          <a:xfrm>
            <a:off x="6235700" y="457200"/>
            <a:ext cx="5327650" cy="5334000"/>
          </a:xfrm>
        </p:spPr>
        <p:txBody>
          <a:bodyPr/>
          <a:lstStyle/>
          <a:p>
            <a:endParaRPr lang="en-US" dirty="0"/>
          </a:p>
        </p:txBody>
      </p:sp>
      <p:sp>
        <p:nvSpPr>
          <p:cNvPr id="6" name="Text Placeholder 4">
            <a:extLst>
              <a:ext uri="{FF2B5EF4-FFF2-40B4-BE49-F238E27FC236}">
                <a16:creationId xmlns:a16="http://schemas.microsoft.com/office/drawing/2014/main" id="{D79B946A-8454-094A-83F0-0A5780930386}"/>
              </a:ext>
            </a:extLst>
          </p:cNvPr>
          <p:cNvSpPr>
            <a:spLocks noGrp="1"/>
          </p:cNvSpPr>
          <p:nvPr>
            <p:ph type="body" sz="quarter" idx="16" hasCustomPrompt="1"/>
          </p:nvPr>
        </p:nvSpPr>
        <p:spPr>
          <a:xfrm>
            <a:off x="457200" y="1600200"/>
            <a:ext cx="5327650" cy="4343400"/>
          </a:xfrm>
          <a:prstGeom prst="rect">
            <a:avLst/>
          </a:prstGeom>
        </p:spPr>
        <p:txBody>
          <a:bodyPr anchor="t" anchorCtr="0"/>
          <a:lstStyle>
            <a:lvl1pPr marL="285750" indent="-285750">
              <a:buFont typeface="Arial" panose="020B0604020202020204" pitchFamily="34" charset="0"/>
              <a:buChar char="•"/>
              <a:defRPr sz="20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text</a:t>
            </a:r>
          </a:p>
        </p:txBody>
      </p:sp>
      <p:pic>
        <p:nvPicPr>
          <p:cNvPr id="12" name="Picture 11">
            <a:extLst>
              <a:ext uri="{FF2B5EF4-FFF2-40B4-BE49-F238E27FC236}">
                <a16:creationId xmlns:a16="http://schemas.microsoft.com/office/drawing/2014/main" id="{EECE1100-A067-A640-8C1A-02B5EBEB52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889D5F2F-2F37-48F7-814E-DC786033A55B}"/>
              </a:ext>
            </a:extLst>
          </p:cNvPr>
          <p:cNvSpPr>
            <a:spLocks noGrp="1"/>
          </p:cNvSpPr>
          <p:nvPr>
            <p:ph type="title"/>
          </p:nvPr>
        </p:nvSpPr>
        <p:spPr>
          <a:xfrm>
            <a:off x="457200" y="457200"/>
            <a:ext cx="5327650" cy="448056"/>
          </a:xfrm>
        </p:spPr>
        <p:txBody>
          <a:bodyPr/>
          <a:lstStyle/>
          <a:p>
            <a:r>
              <a:rPr lang="en-US"/>
              <a:t>Click to edit Master title style</a:t>
            </a:r>
          </a:p>
        </p:txBody>
      </p:sp>
    </p:spTree>
    <p:extLst>
      <p:ext uri="{BB962C8B-B14F-4D97-AF65-F5344CB8AC3E}">
        <p14:creationId xmlns:p14="http://schemas.microsoft.com/office/powerpoint/2010/main" val="385699301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hree-column photo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41BFA7-B9E9-A140-82CE-B858102D7D2D}"/>
              </a:ext>
            </a:extLst>
          </p:cNvPr>
          <p:cNvSpPr>
            <a:spLocks noGrp="1"/>
          </p:cNvSpPr>
          <p:nvPr>
            <p:ph type="pic" sz="quarter" idx="10" hasCustomPrompt="1"/>
          </p:nvPr>
        </p:nvSpPr>
        <p:spPr>
          <a:xfrm>
            <a:off x="459740" y="2722407"/>
            <a:ext cx="3646932" cy="275546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17" name="Picture Placeholder 2">
            <a:extLst>
              <a:ext uri="{FF2B5EF4-FFF2-40B4-BE49-F238E27FC236}">
                <a16:creationId xmlns:a16="http://schemas.microsoft.com/office/drawing/2014/main" id="{13E830DB-E3C3-3C4C-9B2A-9CE4E1C7E9D1}"/>
              </a:ext>
            </a:extLst>
          </p:cNvPr>
          <p:cNvSpPr>
            <a:spLocks noGrp="1"/>
          </p:cNvSpPr>
          <p:nvPr>
            <p:ph type="pic" sz="quarter" idx="11" hasCustomPrompt="1"/>
          </p:nvPr>
        </p:nvSpPr>
        <p:spPr>
          <a:xfrm>
            <a:off x="4263644" y="2722407"/>
            <a:ext cx="3646932" cy="275546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20" name="Picture Placeholder 2">
            <a:extLst>
              <a:ext uri="{FF2B5EF4-FFF2-40B4-BE49-F238E27FC236}">
                <a16:creationId xmlns:a16="http://schemas.microsoft.com/office/drawing/2014/main" id="{75C92D6A-F536-A742-ACD6-D438321119DC}"/>
              </a:ext>
            </a:extLst>
          </p:cNvPr>
          <p:cNvSpPr>
            <a:spLocks noGrp="1"/>
          </p:cNvSpPr>
          <p:nvPr>
            <p:ph type="pic" sz="quarter" idx="12" hasCustomPrompt="1"/>
          </p:nvPr>
        </p:nvSpPr>
        <p:spPr>
          <a:xfrm>
            <a:off x="8067548" y="2722407"/>
            <a:ext cx="3646932" cy="275546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Click to edit text</a:t>
            </a:r>
          </a:p>
        </p:txBody>
      </p:sp>
      <p:sp>
        <p:nvSpPr>
          <p:cNvPr id="7" name="Text Placeholder 1">
            <a:extLst>
              <a:ext uri="{FF2B5EF4-FFF2-40B4-BE49-F238E27FC236}">
                <a16:creationId xmlns:a16="http://schemas.microsoft.com/office/drawing/2014/main" id="{AD34D604-F071-44FF-ABF3-6F382911FFCA}"/>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2" name="Slide Number Placeholder 1">
            <a:extLst>
              <a:ext uri="{FF2B5EF4-FFF2-40B4-BE49-F238E27FC236}">
                <a16:creationId xmlns:a16="http://schemas.microsoft.com/office/drawing/2014/main" id="{0DE47CE6-B55A-4BB3-9244-A2DE6E6D4B54}"/>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3" name="Group 12">
            <a:extLst>
              <a:ext uri="{FF2B5EF4-FFF2-40B4-BE49-F238E27FC236}">
                <a16:creationId xmlns:a16="http://schemas.microsoft.com/office/drawing/2014/main" id="{2611291B-7574-456A-8902-14B5246EFBFE}"/>
              </a:ext>
            </a:extLst>
          </p:cNvPr>
          <p:cNvGrpSpPr>
            <a:grpSpLocks noChangeAspect="1"/>
          </p:cNvGrpSpPr>
          <p:nvPr userDrawn="1"/>
        </p:nvGrpSpPr>
        <p:grpSpPr bwMode="auto">
          <a:xfrm>
            <a:off x="11523227" y="6169794"/>
            <a:ext cx="468957" cy="411981"/>
            <a:chOff x="7171" y="3741"/>
            <a:chExt cx="214" cy="188"/>
          </a:xfrm>
          <a:effectLst/>
        </p:grpSpPr>
        <p:sp>
          <p:nvSpPr>
            <p:cNvPr id="14" name="Freeform 6">
              <a:extLst>
                <a:ext uri="{FF2B5EF4-FFF2-40B4-BE49-F238E27FC236}">
                  <a16:creationId xmlns:a16="http://schemas.microsoft.com/office/drawing/2014/main" id="{EBF8FC2B-5125-4636-89BC-191521C99930}"/>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A0806883-6797-4E3F-9D35-D45E5F1706FE}"/>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Footer Placeholder 2">
            <a:extLst>
              <a:ext uri="{FF2B5EF4-FFF2-40B4-BE49-F238E27FC236}">
                <a16:creationId xmlns:a16="http://schemas.microsoft.com/office/drawing/2014/main" id="{B2BEF5DF-E639-4322-B140-E8E339D8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49314557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1"/>
          </p:nvPr>
        </p:nvSpPr>
        <p:spPr/>
        <p:txBody>
          <a:bodyPr/>
          <a:lstStyle>
            <a:lvl1pPr>
              <a:defRPr/>
            </a:lvl1pPr>
          </a:lstStyle>
          <a:p>
            <a:pPr>
              <a:defRPr/>
            </a:pPr>
            <a:fld id="{F2BC5E7B-3277-4CF3-9377-AF60F1F3C935}" type="slidenum">
              <a:rPr lang="en-US"/>
              <a:pPr>
                <a:defRPr/>
              </a:pPr>
              <a:t>‹#›</a:t>
            </a:fld>
            <a:endParaRPr lang="en-US" dirty="0"/>
          </a:p>
        </p:txBody>
      </p:sp>
      <p:cxnSp>
        <p:nvCxnSpPr>
          <p:cNvPr id="5" name="Straight Connector 4">
            <a:extLst>
              <a:ext uri="{FF2B5EF4-FFF2-40B4-BE49-F238E27FC236}">
                <a16:creationId xmlns:a16="http://schemas.microsoft.com/office/drawing/2014/main" id="{6CDCCC0F-6695-43A1-A735-20CD6CC8A1E8}"/>
              </a:ext>
            </a:extLst>
          </p:cNvPr>
          <p:cNvCxnSpPr/>
          <p:nvPr userDrawn="1"/>
        </p:nvCxnSpPr>
        <p:spPr>
          <a:xfrm>
            <a:off x="620185" y="957263"/>
            <a:ext cx="1099184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1C0D606-6FAB-4ED9-AA13-656C1C51B858}"/>
              </a:ext>
            </a:extLst>
          </p:cNvPr>
          <p:cNvSpPr>
            <a:spLocks noGrp="1"/>
          </p:cNvSpPr>
          <p:nvPr>
            <p:ph type="title"/>
          </p:nvPr>
        </p:nvSpPr>
        <p:spPr>
          <a:xfrm>
            <a:off x="609601" y="250692"/>
            <a:ext cx="10756900" cy="742950"/>
          </a:xfrm>
        </p:spPr>
        <p:txBody>
          <a:bodyPr/>
          <a:lstStyle/>
          <a:p>
            <a:r>
              <a:rPr lang="en-US" dirty="0"/>
              <a:t>Click to edit Master title style</a:t>
            </a:r>
          </a:p>
        </p:txBody>
      </p:sp>
      <p:sp>
        <p:nvSpPr>
          <p:cNvPr id="7" name="TextBox 6">
            <a:extLst>
              <a:ext uri="{FF2B5EF4-FFF2-40B4-BE49-F238E27FC236}">
                <a16:creationId xmlns:a16="http://schemas.microsoft.com/office/drawing/2014/main" id="{5DDC1D61-9402-4601-B71F-945C28EC869C}"/>
              </a:ext>
            </a:extLst>
          </p:cNvPr>
          <p:cNvSpPr txBox="1"/>
          <p:nvPr userDrawn="1"/>
        </p:nvSpPr>
        <p:spPr>
          <a:xfrm>
            <a:off x="4890396" y="6455033"/>
            <a:ext cx="7203297" cy="677108"/>
          </a:xfrm>
          <a:prstGeom prst="rect">
            <a:avLst/>
          </a:prstGeom>
          <a:noFill/>
        </p:spPr>
        <p:txBody>
          <a:bodyPr wrap="square" rtlCol="0">
            <a:spAutoFit/>
          </a:bodyPr>
          <a:lstStyle/>
          <a:p>
            <a:pPr algn="r" fontAlgn="base">
              <a:spcBef>
                <a:spcPct val="0"/>
              </a:spcBef>
              <a:spcAft>
                <a:spcPct val="0"/>
              </a:spcAft>
              <a:defRPr/>
            </a:pPr>
            <a:r>
              <a:rPr lang="en-US" sz="1400" b="1" kern="0" dirty="0">
                <a:solidFill>
                  <a:srgbClr val="FFFFFF"/>
                </a:solidFill>
                <a:latin typeface="Narkisim" panose="020E0502050101010101" pitchFamily="34" charset="-79"/>
                <a:cs typeface="Narkisim" panose="020E0502050101010101" pitchFamily="34" charset="-79"/>
              </a:rPr>
              <a:t>CyberRisk. Pre-breach, post-breach and always.</a:t>
            </a:r>
          </a:p>
          <a:p>
            <a:pPr algn="r" fontAlgn="base">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2189549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pic>
        <p:nvPicPr>
          <p:cNvPr id="11" name="Picture 10">
            <a:extLst>
              <a:ext uri="{FF2B5EF4-FFF2-40B4-BE49-F238E27FC236}">
                <a16:creationId xmlns:a16="http://schemas.microsoft.com/office/drawing/2014/main" id="{2DF0C3B2-1586-224B-B0E4-70D8B0C1B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110105CE-2176-4D93-94C9-D4DDDC0A6A0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79314A49-1E9E-4CFC-BABD-C196DDF38D8E}"/>
              </a:ext>
            </a:extLst>
          </p:cNvPr>
          <p:cNvSpPr>
            <a:spLocks noGrp="1"/>
          </p:cNvSpPr>
          <p:nvPr>
            <p:ph type="body" sz="quarter" idx="13"/>
          </p:nvPr>
        </p:nvSpPr>
        <p:spPr>
          <a:xfrm>
            <a:off x="457200" y="1600200"/>
            <a:ext cx="11274425" cy="4114800"/>
          </a:xfrm>
          <a:prstGeom prst="rect">
            <a:avLst/>
          </a:prstGeom>
        </p:spPr>
        <p:txBody>
          <a:bodyPr/>
          <a:lstStyle>
            <a:lvl1pPr marL="284163" indent="-285750">
              <a:spcBef>
                <a:spcPts val="1200"/>
              </a:spcBef>
              <a:defRPr sz="2000"/>
            </a:lvl1pPr>
            <a:lvl2pPr marL="739775" indent="-282575">
              <a:spcBef>
                <a:spcPts val="1200"/>
              </a:spcBef>
              <a:defRPr sz="2000"/>
            </a:lvl2pPr>
            <a:lvl3pPr marL="1196975" indent="-282575">
              <a:spcBef>
                <a:spcPts val="1200"/>
              </a:spcBef>
              <a:defRPr sz="2000"/>
            </a:lvl3pPr>
            <a:lvl4pPr marL="1654175" indent="-282575">
              <a:spcBef>
                <a:spcPts val="1200"/>
              </a:spcBef>
              <a:defRPr sz="2000"/>
            </a:lvl4pPr>
            <a:lvl5pPr marL="2111375" indent="-282575">
              <a:spcBef>
                <a:spcPts val="12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62734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pic>
        <p:nvPicPr>
          <p:cNvPr id="11" name="Picture 10">
            <a:extLst>
              <a:ext uri="{FF2B5EF4-FFF2-40B4-BE49-F238E27FC236}">
                <a16:creationId xmlns:a16="http://schemas.microsoft.com/office/drawing/2014/main" id="{2DF0C3B2-1586-224B-B0E4-70D8B0C1B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E4143DE9-8582-48F8-A54C-BC81950470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490632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pic>
        <p:nvPicPr>
          <p:cNvPr id="11" name="Picture 10">
            <a:extLst>
              <a:ext uri="{FF2B5EF4-FFF2-40B4-BE49-F238E27FC236}">
                <a16:creationId xmlns:a16="http://schemas.microsoft.com/office/drawing/2014/main" id="{2DF0C3B2-1586-224B-B0E4-70D8B0C1B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E4143DE9-8582-48F8-A54C-BC81950470E0}"/>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90DF4C1C-B5A9-4F53-B7CB-03BAA9AF0056}"/>
              </a:ext>
            </a:extLst>
          </p:cNvPr>
          <p:cNvSpPr>
            <a:spLocks noGrp="1"/>
          </p:cNvSpPr>
          <p:nvPr>
            <p:ph type="tbl" sz="quarter" idx="10"/>
          </p:nvPr>
        </p:nvSpPr>
        <p:spPr>
          <a:xfrm>
            <a:off x="457200" y="1524000"/>
            <a:ext cx="11274425" cy="4038600"/>
          </a:xfrm>
        </p:spPr>
        <p:txBody>
          <a:bodyPr/>
          <a:lstStyle/>
          <a:p>
            <a:endParaRPr lang="en-US" dirty="0"/>
          </a:p>
        </p:txBody>
      </p:sp>
    </p:spTree>
    <p:extLst>
      <p:ext uri="{BB962C8B-B14F-4D97-AF65-F5344CB8AC3E}">
        <p14:creationId xmlns:p14="http://schemas.microsoft.com/office/powerpoint/2010/main" val="229623233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_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30DEE3-B86E-FB46-BA23-0B4D7823D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264653792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2 bullets right + 1/2 content">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642D8A8-93A7-4CD0-B47F-2DE2663A1FF6}"/>
              </a:ext>
            </a:extLst>
          </p:cNvPr>
          <p:cNvSpPr>
            <a:spLocks noGrp="1"/>
          </p:cNvSpPr>
          <p:nvPr>
            <p:ph type="body" sz="quarter" idx="19"/>
          </p:nvPr>
        </p:nvSpPr>
        <p:spPr>
          <a:xfrm>
            <a:off x="6400800" y="1600200"/>
            <a:ext cx="532765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ECE1100-A067-A640-8C1A-02B5EBEB52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889D5F2F-2F37-48F7-814E-DC786033A55B}"/>
              </a:ext>
            </a:extLst>
          </p:cNvPr>
          <p:cNvSpPr>
            <a:spLocks noGrp="1"/>
          </p:cNvSpPr>
          <p:nvPr>
            <p:ph type="title"/>
          </p:nvPr>
        </p:nvSpPr>
        <p:spPr>
          <a:xfrm>
            <a:off x="6400800" y="457200"/>
            <a:ext cx="5327650" cy="448056"/>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EA76F43F-01F4-462B-9BA1-39E9A2589B90}"/>
              </a:ext>
            </a:extLst>
          </p:cNvPr>
          <p:cNvSpPr>
            <a:spLocks noGrp="1"/>
          </p:cNvSpPr>
          <p:nvPr>
            <p:ph sz="quarter" idx="18"/>
          </p:nvPr>
        </p:nvSpPr>
        <p:spPr>
          <a:xfrm>
            <a:off x="685800" y="457200"/>
            <a:ext cx="54102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66306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2 bullets left + 1/2 content">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27BD1BA-D288-4514-9DF2-21A06A58724D}"/>
              </a:ext>
            </a:extLst>
          </p:cNvPr>
          <p:cNvSpPr>
            <a:spLocks noGrp="1"/>
          </p:cNvSpPr>
          <p:nvPr>
            <p:ph sz="quarter" idx="17"/>
          </p:nvPr>
        </p:nvSpPr>
        <p:spPr>
          <a:xfrm>
            <a:off x="6235993" y="457200"/>
            <a:ext cx="5327650" cy="5334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D79B946A-8454-094A-83F0-0A5780930386}"/>
              </a:ext>
            </a:extLst>
          </p:cNvPr>
          <p:cNvSpPr>
            <a:spLocks noGrp="1"/>
          </p:cNvSpPr>
          <p:nvPr>
            <p:ph type="body" sz="quarter" idx="16" hasCustomPrompt="1"/>
          </p:nvPr>
        </p:nvSpPr>
        <p:spPr>
          <a:xfrm>
            <a:off x="457200" y="1600200"/>
            <a:ext cx="5327650" cy="4343400"/>
          </a:xfrm>
          <a:prstGeom prst="rect">
            <a:avLst/>
          </a:prstGeom>
        </p:spPr>
        <p:txBody>
          <a:bodyPr anchor="t" anchorCtr="0"/>
          <a:lstStyle>
            <a:lvl1pPr marL="285750" indent="-285750">
              <a:buFont typeface="Arial" panose="020B0604020202020204" pitchFamily="34" charset="0"/>
              <a:buChar char="•"/>
              <a:defRPr sz="20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text</a:t>
            </a:r>
          </a:p>
        </p:txBody>
      </p:sp>
      <p:pic>
        <p:nvPicPr>
          <p:cNvPr id="12" name="Picture 11">
            <a:extLst>
              <a:ext uri="{FF2B5EF4-FFF2-40B4-BE49-F238E27FC236}">
                <a16:creationId xmlns:a16="http://schemas.microsoft.com/office/drawing/2014/main" id="{EECE1100-A067-A640-8C1A-02B5EBEB52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 name="Title 1">
            <a:extLst>
              <a:ext uri="{FF2B5EF4-FFF2-40B4-BE49-F238E27FC236}">
                <a16:creationId xmlns:a16="http://schemas.microsoft.com/office/drawing/2014/main" id="{889D5F2F-2F37-48F7-814E-DC786033A55B}"/>
              </a:ext>
            </a:extLst>
          </p:cNvPr>
          <p:cNvSpPr>
            <a:spLocks noGrp="1"/>
          </p:cNvSpPr>
          <p:nvPr>
            <p:ph type="title"/>
          </p:nvPr>
        </p:nvSpPr>
        <p:spPr>
          <a:xfrm>
            <a:off x="457200" y="457200"/>
            <a:ext cx="5327650" cy="448056"/>
          </a:xfrm>
        </p:spPr>
        <p:txBody>
          <a:bodyPr/>
          <a:lstStyle/>
          <a:p>
            <a:r>
              <a:rPr lang="en-US"/>
              <a:t>Click to edit Master title style</a:t>
            </a:r>
          </a:p>
        </p:txBody>
      </p:sp>
    </p:spTree>
    <p:extLst>
      <p:ext uri="{BB962C8B-B14F-4D97-AF65-F5344CB8AC3E}">
        <p14:creationId xmlns:p14="http://schemas.microsoft.com/office/powerpoint/2010/main" val="120733414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column text slide">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1600200"/>
            <a:ext cx="5327649" cy="445699"/>
          </a:xfrm>
          <a:prstGeom prst="rect">
            <a:avLst/>
          </a:prstGeom>
        </p:spPr>
        <p:txBody>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Subtitle text goes here</a:t>
            </a:r>
          </a:p>
        </p:txBody>
      </p:sp>
      <p:sp>
        <p:nvSpPr>
          <p:cNvPr id="18" name="Text Placeholder 4">
            <a:extLst>
              <a:ext uri="{FF2B5EF4-FFF2-40B4-BE49-F238E27FC236}">
                <a16:creationId xmlns:a16="http://schemas.microsoft.com/office/drawing/2014/main" id="{77082AC2-DF4D-9343-8899-975B65FCD3B1}"/>
              </a:ext>
            </a:extLst>
          </p:cNvPr>
          <p:cNvSpPr>
            <a:spLocks noGrp="1"/>
          </p:cNvSpPr>
          <p:nvPr>
            <p:ph type="body" sz="quarter" idx="19" hasCustomPrompt="1"/>
          </p:nvPr>
        </p:nvSpPr>
        <p:spPr>
          <a:xfrm>
            <a:off x="6391099" y="1611701"/>
            <a:ext cx="5353403" cy="4456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lang="en-US" sz="2000" b="1" kern="1200" spc="0" baseline="0">
                <a:solidFill>
                  <a:schemeClr val="tx1"/>
                </a:solidFill>
                <a:latin typeface="Trebuchet MS" panose="020B0703020202090204" pitchFamily="34" charset="0"/>
                <a:ea typeface="+mn-ea"/>
                <a:cs typeface="+mn-cs"/>
              </a:defRPr>
            </a:lvl1pPr>
            <a:lvl2pPr marL="114300" indent="0">
              <a:buNone/>
              <a:defRPr/>
            </a:lvl2pPr>
            <a:lvl3pPr marL="457200" indent="0">
              <a:buNone/>
              <a:defRPr/>
            </a:lvl3pPr>
            <a:lvl4pPr marL="685800" indent="0">
              <a:buNone/>
              <a:defRPr/>
            </a:lvl4pPr>
            <a:lvl5pPr marL="1028700" indent="0">
              <a:buNone/>
              <a:defRPr/>
            </a:lvl5pPr>
          </a:lstStyle>
          <a:p>
            <a:pPr marL="0" lvl="0" indent="0" algn="l" defTabSz="914400" rtl="0" eaLnBrk="1" latinLnBrk="0" hangingPunct="1">
              <a:lnSpc>
                <a:spcPct val="100000"/>
              </a:lnSpc>
              <a:spcBef>
                <a:spcPts val="1200"/>
              </a:spcBef>
              <a:buFont typeface="Arial" panose="020B0604020202020204" pitchFamily="34" charset="0"/>
              <a:buNone/>
            </a:pPr>
            <a:r>
              <a:rPr lang="en-US" dirty="0"/>
              <a:t>Subtitle text 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2173407"/>
            <a:ext cx="5327650" cy="2895600"/>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6" name="Text Placeholder 4">
            <a:extLst>
              <a:ext uri="{FF2B5EF4-FFF2-40B4-BE49-F238E27FC236}">
                <a16:creationId xmlns:a16="http://schemas.microsoft.com/office/drawing/2014/main" id="{A3DC293C-9D96-E743-B807-B22B1ADD0605}"/>
              </a:ext>
            </a:extLst>
          </p:cNvPr>
          <p:cNvSpPr>
            <a:spLocks noGrp="1"/>
          </p:cNvSpPr>
          <p:nvPr>
            <p:ph type="body" sz="quarter" idx="20" hasCustomPrompt="1"/>
          </p:nvPr>
        </p:nvSpPr>
        <p:spPr>
          <a:xfrm>
            <a:off x="6391099" y="2184908"/>
            <a:ext cx="5343701" cy="2895600"/>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 sit </a:t>
            </a:r>
            <a:r>
              <a:rPr lang="en-US" dirty="0" err="1"/>
              <a:t>amet</a:t>
            </a:r>
            <a:r>
              <a:rPr lang="en-US" dirty="0"/>
              <a:t>, </a:t>
            </a:r>
            <a:r>
              <a:rPr lang="en-US" dirty="0" err="1"/>
              <a:t>consectet</a:t>
            </a:r>
            <a:endParaRPr lang="en-US" dirty="0"/>
          </a:p>
        </p:txBody>
      </p:sp>
      <p:sp>
        <p:nvSpPr>
          <p:cNvPr id="2" name="TextBox 1">
            <a:extLst>
              <a:ext uri="{FF2B5EF4-FFF2-40B4-BE49-F238E27FC236}">
                <a16:creationId xmlns:a16="http://schemas.microsoft.com/office/drawing/2014/main" id="{5FCF6F70-6C17-7E4D-8F36-09BFE8E3F0CC}"/>
              </a:ext>
            </a:extLst>
          </p:cNvPr>
          <p:cNvSpPr txBox="1"/>
          <p:nvPr userDrawn="1"/>
        </p:nvSpPr>
        <p:spPr>
          <a:xfrm>
            <a:off x="8713772" y="2700379"/>
            <a:ext cx="45719"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pic>
        <p:nvPicPr>
          <p:cNvPr id="14" name="Picture 13">
            <a:extLst>
              <a:ext uri="{FF2B5EF4-FFF2-40B4-BE49-F238E27FC236}">
                <a16:creationId xmlns:a16="http://schemas.microsoft.com/office/drawing/2014/main" id="{54009CD0-5271-8D4B-8C8E-398EF940A6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3" name="Title 2">
            <a:extLst>
              <a:ext uri="{FF2B5EF4-FFF2-40B4-BE49-F238E27FC236}">
                <a16:creationId xmlns:a16="http://schemas.microsoft.com/office/drawing/2014/main" id="{600A6371-CD0E-44DC-92AE-0DB39BA647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990098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3921EA-D3DB-1A4B-AB1A-E24DDB95FFB5}"/>
              </a:ext>
            </a:extLst>
          </p:cNvPr>
          <p:cNvSpPr/>
          <p:nvPr userDrawn="1"/>
        </p:nvSpPr>
        <p:spPr>
          <a:xfrm rot="10800000">
            <a:off x="0" y="0"/>
            <a:ext cx="12192000" cy="6858000"/>
          </a:xfrm>
          <a:prstGeom prst="rect">
            <a:avLst/>
          </a:prstGeom>
          <a:gradFill flip="none" rotWithShape="1">
            <a:gsLst>
              <a:gs pos="44000">
                <a:srgbClr val="FFFFFF">
                  <a:alpha val="10000"/>
                </a:srgbClr>
              </a:gs>
              <a:gs pos="0">
                <a:srgbClr val="FFFFFF">
                  <a:alpha val="39000"/>
                </a:srgbClr>
              </a:gs>
              <a:gs pos="100000">
                <a:srgbClr val="FFFFFF"/>
              </a:gs>
            </a:gsLst>
            <a:lin ang="2700000" scaled="0"/>
            <a:tileRect/>
          </a:gra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 name="Title Placeholder 1">
            <a:extLst>
              <a:ext uri="{FF2B5EF4-FFF2-40B4-BE49-F238E27FC236}">
                <a16:creationId xmlns:a16="http://schemas.microsoft.com/office/drawing/2014/main" id="{161F830C-8802-4D4D-86BC-1ABEFE859C09}"/>
              </a:ext>
            </a:extLst>
          </p:cNvPr>
          <p:cNvSpPr>
            <a:spLocks noGrp="1"/>
          </p:cNvSpPr>
          <p:nvPr>
            <p:ph type="title"/>
          </p:nvPr>
        </p:nvSpPr>
        <p:spPr>
          <a:xfrm>
            <a:off x="457200" y="457200"/>
            <a:ext cx="11274552" cy="44805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21677B11-F81B-4A19-8B0A-897A62A9D5EC}"/>
              </a:ext>
            </a:extLst>
          </p:cNvPr>
          <p:cNvSpPr>
            <a:spLocks noGrp="1"/>
          </p:cNvSpPr>
          <p:nvPr>
            <p:ph type="body" idx="1"/>
          </p:nvPr>
        </p:nvSpPr>
        <p:spPr>
          <a:xfrm>
            <a:off x="457200" y="1600200"/>
            <a:ext cx="11274552"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B4291AF2-DC7F-44FF-84F7-222B98BC8B5A}"/>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3535499265"/>
      </p:ext>
    </p:extLst>
  </p:cSld>
  <p:clrMap bg1="lt1" tx1="dk1" bg2="lt2" tx2="dk2" accent1="accent1" accent2="accent2" accent3="accent3" accent4="accent4" accent5="accent5" accent6="accent6" hlink="hlink" folHlink="folHlink"/>
  <p:sldLayoutIdLst>
    <p:sldLayoutId id="2147483818" r:id="rId1"/>
    <p:sldLayoutId id="2147483886" r:id="rId2"/>
    <p:sldLayoutId id="2147483880" r:id="rId3"/>
    <p:sldLayoutId id="2147483879" r:id="rId4"/>
    <p:sldLayoutId id="2147483884" r:id="rId5"/>
    <p:sldLayoutId id="2147483854" r:id="rId6"/>
    <p:sldLayoutId id="2147483882" r:id="rId7"/>
    <p:sldLayoutId id="2147483885" r:id="rId8"/>
    <p:sldLayoutId id="2147483832" r:id="rId9"/>
    <p:sldLayoutId id="2147483836" r:id="rId10"/>
    <p:sldLayoutId id="2147483819" r:id="rId11"/>
    <p:sldLayoutId id="2147483821" r:id="rId12"/>
    <p:sldLayoutId id="2147483823" r:id="rId13"/>
    <p:sldLayoutId id="2147483825" r:id="rId14"/>
    <p:sldLayoutId id="2147483829" r:id="rId15"/>
    <p:sldLayoutId id="2147483835" r:id="rId16"/>
    <p:sldLayoutId id="2147483838" r:id="rId17"/>
    <p:sldLayoutId id="2147483839" r:id="rId18"/>
    <p:sldLayoutId id="2147483840" r:id="rId19"/>
    <p:sldLayoutId id="2147483841" r:id="rId20"/>
    <p:sldLayoutId id="2147483842" r:id="rId21"/>
    <p:sldLayoutId id="2147483845" r:id="rId22"/>
    <p:sldLayoutId id="2147483843" r:id="rId23"/>
    <p:sldLayoutId id="2147483844" r:id="rId24"/>
    <p:sldLayoutId id="2147483847" r:id="rId25"/>
    <p:sldLayoutId id="2147483904" r:id="rId26"/>
    <p:sldLayoutId id="2147483905" r:id="rId27"/>
    <p:sldLayoutId id="2147483906" r:id="rId28"/>
    <p:sldLayoutId id="2147483907" r:id="rId29"/>
  </p:sldLayoutIdLst>
  <p:hf sldNum="0" hdr="0" ftr="0" dt="0"/>
  <p:txStyles>
    <p:titleStyle>
      <a:lvl1pPr algn="l" defTabSz="914400" rtl="0" eaLnBrk="1" latinLnBrk="0" hangingPunct="1">
        <a:lnSpc>
          <a:spcPct val="100000"/>
        </a:lnSpc>
        <a:spcBef>
          <a:spcPct val="0"/>
        </a:spcBef>
        <a:buNone/>
        <a:defRPr sz="2800" kern="1200" spc="0">
          <a:solidFill>
            <a:schemeClr val="accent5"/>
          </a:solidFill>
          <a:latin typeface="Trebuchet MS" panose="020B0703020202090204" pitchFamily="34" charset="0"/>
          <a:ea typeface="+mj-ea"/>
          <a:cs typeface="+mj-cs"/>
        </a:defRPr>
      </a:lvl1pPr>
    </p:titleStyle>
    <p:bodyStyle>
      <a:lvl1pPr marL="171450" indent="-173736" algn="l" defTabSz="914400" rtl="0" eaLnBrk="1" latinLnBrk="0" hangingPunct="1">
        <a:lnSpc>
          <a:spcPct val="100000"/>
        </a:lnSpc>
        <a:spcBef>
          <a:spcPts val="1200"/>
        </a:spcBef>
        <a:buFont typeface="Graphik Regular" pitchFamily="34" charset="0"/>
        <a:buChar char="•"/>
        <a:defRPr sz="2000" kern="1200">
          <a:solidFill>
            <a:schemeClr val="tx1"/>
          </a:solidFill>
          <a:latin typeface="Trebuchet MS" panose="020B0703020202090204" pitchFamily="34" charset="0"/>
          <a:ea typeface="+mn-ea"/>
          <a:cs typeface="+mn-cs"/>
        </a:defRPr>
      </a:lvl1pPr>
      <a:lvl2pPr marL="6309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2pPr>
      <a:lvl3pPr marL="10881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3pPr>
      <a:lvl4pPr marL="15453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4pPr>
      <a:lvl5pPr marL="20025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5pPr>
      <a:lvl6pPr marL="24597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6pPr>
      <a:lvl7pPr marL="2916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7pPr>
      <a:lvl8pPr marL="3374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8pPr>
      <a:lvl9pPr marL="3831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4032">
          <p15:clr>
            <a:srgbClr val="F26B43"/>
          </p15:clr>
        </p15:guide>
        <p15:guide id="3" pos="288">
          <p15:clr>
            <a:srgbClr val="F26B43"/>
          </p15:clr>
        </p15:guide>
        <p15:guide id="5" pos="7392">
          <p15:clr>
            <a:srgbClr val="F26B43"/>
          </p15:clr>
        </p15:guide>
        <p15:guide id="7" pos="1774">
          <p15:clr>
            <a:srgbClr val="F26B43"/>
          </p15:clr>
        </p15:guide>
        <p15:guide id="8" pos="2158">
          <p15:clr>
            <a:srgbClr val="F26B43"/>
          </p15:clr>
        </p15:guide>
        <p15:guide id="9" pos="3644">
          <p15:clr>
            <a:srgbClr val="F26B43"/>
          </p15:clr>
        </p15:guide>
        <p15:guide id="10" pos="5520">
          <p15:clr>
            <a:srgbClr val="F26B43"/>
          </p15:clr>
        </p15:guide>
        <p15:guide id="11" pos="5906">
          <p15:clr>
            <a:srgbClr val="F26B43"/>
          </p15:clr>
        </p15:guide>
        <p15:guide id="12" pos="3840">
          <p15:clr>
            <a:srgbClr val="F26B43"/>
          </p15:clr>
        </p15:guide>
        <p15:guide id="13" orient="horz" pos="1008">
          <p15:clr>
            <a:srgbClr val="F26B43"/>
          </p15:clr>
        </p15:guide>
        <p15:guide id="14" orient="horz" pos="4032">
          <p15:clr>
            <a:srgbClr val="F26B43"/>
          </p15:clr>
        </p15:guide>
        <p15:guide id="15" orient="horz" pos="3744">
          <p15:clr>
            <a:srgbClr val="F26B43"/>
          </p15:clr>
        </p15:guide>
        <p15:guide id="20" orient="horz" pos="576">
          <p15:clr>
            <a:srgbClr val="F26B43"/>
          </p15:clr>
        </p15:guide>
        <p15:guide id="21" orient="horz" pos="3888">
          <p15:clr>
            <a:srgbClr val="F26B43"/>
          </p15:clr>
        </p15:guide>
        <p15:guide id="22" orient="horz" pos="1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9.xml"/><Relationship Id="rId1" Type="http://schemas.openxmlformats.org/officeDocument/2006/relationships/video" Target="https://www.youtube.com/embed/ssGSAjwF2Po?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9.xml"/><Relationship Id="rId1" Type="http://schemas.openxmlformats.org/officeDocument/2006/relationships/video" Target="https://www.youtube.com/embed/xbHCrgAl2n4?start=4&amp;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0.sv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9.xml"/><Relationship Id="rId1" Type="http://schemas.openxmlformats.org/officeDocument/2006/relationships/video" Target="https://www.youtube.com/embed/zRPuUntWey4?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9.xml"/><Relationship Id="rId1" Type="http://schemas.openxmlformats.org/officeDocument/2006/relationships/video" Target="https://www.youtube.com/embed/sRbnO_kWCUg?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video" Target="https://www.youtube.com/embed/TjbrKDPwatI?start=1&amp;feature=oemb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eriskhub.com/home" TargetMode="Externa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9.xml"/><Relationship Id="rId1" Type="http://schemas.openxmlformats.org/officeDocument/2006/relationships/video" Target="https://www.youtube.com/embed/DPUWAEPlDvw?feature=oembed" TargetMode="Externa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5E423EBC-2B65-4A90-91AB-3A355A2EF1DC}"/>
              </a:ext>
            </a:extLst>
          </p:cNvPr>
          <p:cNvSpPr>
            <a:spLocks noGrp="1"/>
          </p:cNvSpPr>
          <p:nvPr>
            <p:ph type="body" sz="quarter" idx="10"/>
          </p:nvPr>
        </p:nvSpPr>
        <p:spPr/>
        <p:txBody>
          <a:bodyPr/>
          <a:lstStyle/>
          <a:p>
            <a:r>
              <a:rPr lang="en-US" dirty="0"/>
              <a:t>Cyber Threats, Loss Prevention and Claims</a:t>
            </a:r>
          </a:p>
        </p:txBody>
      </p:sp>
      <p:sp>
        <p:nvSpPr>
          <p:cNvPr id="5" name="Text Placeholder 2">
            <a:extLst>
              <a:ext uri="{FF2B5EF4-FFF2-40B4-BE49-F238E27FC236}">
                <a16:creationId xmlns:a16="http://schemas.microsoft.com/office/drawing/2014/main" id="{B13F5FAC-2684-492B-8B8E-EF383328C2C5}"/>
              </a:ext>
            </a:extLst>
          </p:cNvPr>
          <p:cNvSpPr>
            <a:spLocks noGrp="1"/>
          </p:cNvSpPr>
          <p:nvPr>
            <p:ph type="body" sz="quarter" idx="11"/>
          </p:nvPr>
        </p:nvSpPr>
        <p:spPr/>
        <p:txBody>
          <a:bodyPr/>
          <a:lstStyle/>
          <a:p>
            <a:r>
              <a:rPr lang="en-US" dirty="0"/>
              <a:t>CP Insurance Associates – 2023 Conference</a:t>
            </a:r>
          </a:p>
        </p:txBody>
      </p:sp>
      <p:sp>
        <p:nvSpPr>
          <p:cNvPr id="6" name="TextBox 5">
            <a:extLst>
              <a:ext uri="{FF2B5EF4-FFF2-40B4-BE49-F238E27FC236}">
                <a16:creationId xmlns:a16="http://schemas.microsoft.com/office/drawing/2014/main" id="{4F2B1E9E-23A1-46BA-AA74-AA25AE3CF616}"/>
              </a:ext>
            </a:extLst>
          </p:cNvPr>
          <p:cNvSpPr txBox="1"/>
          <p:nvPr/>
        </p:nvSpPr>
        <p:spPr>
          <a:xfrm>
            <a:off x="3045279" y="6109218"/>
            <a:ext cx="6101442" cy="523220"/>
          </a:xfrm>
          <a:prstGeom prst="rect">
            <a:avLst/>
          </a:prstGeom>
          <a:noFill/>
        </p:spPr>
        <p:txBody>
          <a:bodyPr wrap="square">
            <a:spAutoFit/>
          </a:bodyPr>
          <a:lstStyle/>
          <a:p>
            <a:pPr algn="ctr"/>
            <a:r>
              <a:rPr lang="en-US" sz="1400" dirty="0">
                <a:solidFill>
                  <a:schemeClr val="bg1"/>
                </a:solidFill>
              </a:rPr>
              <a:t>Drew Niermann, Brennan Duvall, Craig Mulligan </a:t>
            </a:r>
            <a:r>
              <a:rPr lang="en-US" sz="1400" dirty="0">
                <a:solidFill>
                  <a:schemeClr val="accent5"/>
                </a:solidFill>
              </a:rPr>
              <a:t>•</a:t>
            </a:r>
            <a:r>
              <a:rPr lang="en-US" sz="1400" dirty="0">
                <a:solidFill>
                  <a:schemeClr val="bg1"/>
                </a:solidFill>
              </a:rPr>
              <a:t> Travelers Bond &amp; Specialty Insurance </a:t>
            </a:r>
            <a:r>
              <a:rPr lang="en-US" sz="1400" dirty="0">
                <a:solidFill>
                  <a:schemeClr val="accent5"/>
                </a:solidFill>
              </a:rPr>
              <a:t>•</a:t>
            </a:r>
            <a:r>
              <a:rPr lang="en-US" sz="1400" dirty="0">
                <a:solidFill>
                  <a:schemeClr val="bg1"/>
                </a:solidFill>
              </a:rPr>
              <a:t> 10/05/2023</a:t>
            </a:r>
          </a:p>
        </p:txBody>
      </p:sp>
    </p:spTree>
    <p:extLst>
      <p:ext uri="{BB962C8B-B14F-4D97-AF65-F5344CB8AC3E}">
        <p14:creationId xmlns:p14="http://schemas.microsoft.com/office/powerpoint/2010/main" val="247987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sitting at a desk&#10;&#10;Description automatically generated with low confidence">
            <a:extLst>
              <a:ext uri="{FF2B5EF4-FFF2-40B4-BE49-F238E27FC236}">
                <a16:creationId xmlns:a16="http://schemas.microsoft.com/office/drawing/2014/main" id="{CB6FDF6A-3B10-45C5-BFF9-5377449154D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10814" r="10814"/>
          <a:stretch>
            <a:fillRect/>
          </a:stretch>
        </p:blipFill>
        <p:spPr>
          <a:xfrm>
            <a:off x="5151384" y="-1495"/>
            <a:ext cx="7145901" cy="6858000"/>
          </a:xfrm>
          <a:prstGeom prst="flowChartInputOutput">
            <a:avLst/>
          </a:prstGeom>
        </p:spPr>
      </p:pic>
      <p:grpSp>
        <p:nvGrpSpPr>
          <p:cNvPr id="47" name="Group 46">
            <a:extLst>
              <a:ext uri="{FF2B5EF4-FFF2-40B4-BE49-F238E27FC236}">
                <a16:creationId xmlns:a16="http://schemas.microsoft.com/office/drawing/2014/main" id="{CA678CB3-1F50-40FC-86BC-8258373A4617}"/>
              </a:ext>
            </a:extLst>
          </p:cNvPr>
          <p:cNvGrpSpPr/>
          <p:nvPr/>
        </p:nvGrpSpPr>
        <p:grpSpPr>
          <a:xfrm>
            <a:off x="5170434" y="10228"/>
            <a:ext cx="7587230" cy="6818498"/>
            <a:chOff x="4823548" y="995167"/>
            <a:chExt cx="6721260" cy="6818498"/>
          </a:xfrm>
        </p:grpSpPr>
        <p:cxnSp>
          <p:nvCxnSpPr>
            <p:cNvPr id="50" name="Straight Connector 49">
              <a:extLst>
                <a:ext uri="{FF2B5EF4-FFF2-40B4-BE49-F238E27FC236}">
                  <a16:creationId xmlns:a16="http://schemas.microsoft.com/office/drawing/2014/main" id="{A6F5ACDF-F885-4C4A-87ED-B8A887784276}"/>
                </a:ext>
              </a:extLst>
            </p:cNvPr>
            <p:cNvCxnSpPr>
              <a:cxnSpLocks/>
            </p:cNvCxnSpPr>
            <p:nvPr/>
          </p:nvCxnSpPr>
          <p:spPr>
            <a:xfrm flipH="1">
              <a:off x="4847502" y="995167"/>
              <a:ext cx="1182174" cy="68184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E1E64978-A168-430C-B539-A0F1AB56CFDD}"/>
                </a:ext>
              </a:extLst>
            </p:cNvPr>
            <p:cNvSpPr/>
            <p:nvPr/>
          </p:nvSpPr>
          <p:spPr>
            <a:xfrm>
              <a:off x="5713595" y="2154450"/>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2" name="Oval 51">
              <a:extLst>
                <a:ext uri="{FF2B5EF4-FFF2-40B4-BE49-F238E27FC236}">
                  <a16:creationId xmlns:a16="http://schemas.microsoft.com/office/drawing/2014/main" id="{F678E8FC-F05A-40F2-BBAF-A68D965D0AE0}"/>
                </a:ext>
              </a:extLst>
            </p:cNvPr>
            <p:cNvSpPr/>
            <p:nvPr/>
          </p:nvSpPr>
          <p:spPr>
            <a:xfrm>
              <a:off x="5628421" y="2736431"/>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3" name="Oval 52">
              <a:extLst>
                <a:ext uri="{FF2B5EF4-FFF2-40B4-BE49-F238E27FC236}">
                  <a16:creationId xmlns:a16="http://schemas.microsoft.com/office/drawing/2014/main" id="{1D9DEA1C-4289-499A-8736-E887A32F8642}"/>
                </a:ext>
              </a:extLst>
            </p:cNvPr>
            <p:cNvSpPr/>
            <p:nvPr/>
          </p:nvSpPr>
          <p:spPr>
            <a:xfrm>
              <a:off x="5516144" y="3317747"/>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4" name="Oval 53">
              <a:extLst>
                <a:ext uri="{FF2B5EF4-FFF2-40B4-BE49-F238E27FC236}">
                  <a16:creationId xmlns:a16="http://schemas.microsoft.com/office/drawing/2014/main" id="{5A67CA71-AD3D-4507-B3BA-44CCF0F91B83}"/>
                </a:ext>
              </a:extLst>
            </p:cNvPr>
            <p:cNvSpPr/>
            <p:nvPr/>
          </p:nvSpPr>
          <p:spPr>
            <a:xfrm>
              <a:off x="5409540" y="3896749"/>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5" name="Oval 54">
              <a:extLst>
                <a:ext uri="{FF2B5EF4-FFF2-40B4-BE49-F238E27FC236}">
                  <a16:creationId xmlns:a16="http://schemas.microsoft.com/office/drawing/2014/main" id="{502128C6-F0B9-4807-9F8A-8BB7202D6249}"/>
                </a:ext>
              </a:extLst>
            </p:cNvPr>
            <p:cNvSpPr/>
            <p:nvPr/>
          </p:nvSpPr>
          <p:spPr>
            <a:xfrm>
              <a:off x="5310016" y="4480764"/>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6" name="Oval 55">
              <a:extLst>
                <a:ext uri="{FF2B5EF4-FFF2-40B4-BE49-F238E27FC236}">
                  <a16:creationId xmlns:a16="http://schemas.microsoft.com/office/drawing/2014/main" id="{784CC49E-6E0F-4DF9-B339-FB0E9F7F1094}"/>
                </a:ext>
              </a:extLst>
            </p:cNvPr>
            <p:cNvSpPr/>
            <p:nvPr/>
          </p:nvSpPr>
          <p:spPr>
            <a:xfrm>
              <a:off x="5219274" y="5058096"/>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7" name="Oval 56">
              <a:extLst>
                <a:ext uri="{FF2B5EF4-FFF2-40B4-BE49-F238E27FC236}">
                  <a16:creationId xmlns:a16="http://schemas.microsoft.com/office/drawing/2014/main" id="{3E433245-3976-4BB6-8AE4-66D0D79F7A2E}"/>
                </a:ext>
              </a:extLst>
            </p:cNvPr>
            <p:cNvSpPr/>
            <p:nvPr/>
          </p:nvSpPr>
          <p:spPr>
            <a:xfrm>
              <a:off x="5120392" y="5633755"/>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mj-lt"/>
                <a:ea typeface="+mn-ea"/>
                <a:cs typeface="+mn-cs"/>
              </a:endParaRPr>
            </a:p>
          </p:txBody>
        </p:sp>
        <p:sp>
          <p:nvSpPr>
            <p:cNvPr id="58" name="Oval 57">
              <a:extLst>
                <a:ext uri="{FF2B5EF4-FFF2-40B4-BE49-F238E27FC236}">
                  <a16:creationId xmlns:a16="http://schemas.microsoft.com/office/drawing/2014/main" id="{D0C593B0-5951-41F5-B18A-C3F2F5E3CADC}"/>
                </a:ext>
              </a:extLst>
            </p:cNvPr>
            <p:cNvSpPr/>
            <p:nvPr/>
          </p:nvSpPr>
          <p:spPr>
            <a:xfrm>
              <a:off x="5028953" y="6216100"/>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59" name="Oval 58">
              <a:extLst>
                <a:ext uri="{FF2B5EF4-FFF2-40B4-BE49-F238E27FC236}">
                  <a16:creationId xmlns:a16="http://schemas.microsoft.com/office/drawing/2014/main" id="{62F0FAE5-95CD-4E94-8D6D-5E4FC449F30C}"/>
                </a:ext>
              </a:extLst>
            </p:cNvPr>
            <p:cNvSpPr/>
            <p:nvPr/>
          </p:nvSpPr>
          <p:spPr>
            <a:xfrm>
              <a:off x="4914988" y="6791759"/>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60" name="Oval 59">
              <a:extLst>
                <a:ext uri="{FF2B5EF4-FFF2-40B4-BE49-F238E27FC236}">
                  <a16:creationId xmlns:a16="http://schemas.microsoft.com/office/drawing/2014/main" id="{2343D8B6-A483-4FF4-B6D0-B99986A93BC2}"/>
                </a:ext>
              </a:extLst>
            </p:cNvPr>
            <p:cNvSpPr/>
            <p:nvPr/>
          </p:nvSpPr>
          <p:spPr>
            <a:xfrm>
              <a:off x="4823548" y="7370759"/>
              <a:ext cx="182880" cy="182880"/>
            </a:xfrm>
            <a:prstGeom prst="ellipse">
              <a:avLst/>
            </a:prstGeom>
            <a:solidFill>
              <a:srgbClr val="E01719"/>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n-ea"/>
                <a:cs typeface="+mn-cs"/>
              </a:endParaRPr>
            </a:p>
          </p:txBody>
        </p:sp>
        <p:sp>
          <p:nvSpPr>
            <p:cNvPr id="70" name="Rectangle 69">
              <a:extLst>
                <a:ext uri="{FF2B5EF4-FFF2-40B4-BE49-F238E27FC236}">
                  <a16:creationId xmlns:a16="http://schemas.microsoft.com/office/drawing/2014/main" id="{2E6F1107-4BC8-4FA8-9AAC-C4401972244B}"/>
                </a:ext>
              </a:extLst>
            </p:cNvPr>
            <p:cNvSpPr/>
            <p:nvPr/>
          </p:nvSpPr>
          <p:spPr>
            <a:xfrm>
              <a:off x="10477363" y="4031552"/>
              <a:ext cx="1067445" cy="307777"/>
            </a:xfrm>
            <a:prstGeom prst="rect">
              <a:avLst/>
            </a:prstGeom>
          </p:spPr>
          <p:txBody>
            <a:bodyPr wrap="square"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mj-lt"/>
              </a:endParaRPr>
            </a:p>
          </p:txBody>
        </p:sp>
        <p:cxnSp>
          <p:nvCxnSpPr>
            <p:cNvPr id="71" name="Straight Connector 70">
              <a:extLst>
                <a:ext uri="{FF2B5EF4-FFF2-40B4-BE49-F238E27FC236}">
                  <a16:creationId xmlns:a16="http://schemas.microsoft.com/office/drawing/2014/main" id="{A70233FB-E3B4-433B-8872-F86DAB64362E}"/>
                </a:ext>
              </a:extLst>
            </p:cNvPr>
            <p:cNvCxnSpPr>
              <a:cxnSpLocks/>
              <a:stCxn id="51" idx="0"/>
              <a:endCxn id="51" idx="0"/>
            </p:cNvCxnSpPr>
            <p:nvPr/>
          </p:nvCxnSpPr>
          <p:spPr>
            <a:xfrm>
              <a:off x="5805035" y="2154450"/>
              <a:ext cx="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Arrow: Pentagon 26">
            <a:extLst>
              <a:ext uri="{FF2B5EF4-FFF2-40B4-BE49-F238E27FC236}">
                <a16:creationId xmlns:a16="http://schemas.microsoft.com/office/drawing/2014/main" id="{5DE9309B-DFB0-41B6-B61D-B8C62C4D7931}"/>
              </a:ext>
            </a:extLst>
          </p:cNvPr>
          <p:cNvSpPr/>
          <p:nvPr/>
        </p:nvSpPr>
        <p:spPr>
          <a:xfrm>
            <a:off x="291218" y="1037644"/>
            <a:ext cx="5804781"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TA obtains login credentials for email account</a:t>
            </a:r>
          </a:p>
        </p:txBody>
      </p:sp>
      <p:sp>
        <p:nvSpPr>
          <p:cNvPr id="81" name="Arrow: Pentagon 80">
            <a:extLst>
              <a:ext uri="{FF2B5EF4-FFF2-40B4-BE49-F238E27FC236}">
                <a16:creationId xmlns:a16="http://schemas.microsoft.com/office/drawing/2014/main" id="{4D4F9C0A-7DEC-4E93-BBAC-49D9133CE9F5}"/>
              </a:ext>
            </a:extLst>
          </p:cNvPr>
          <p:cNvSpPr/>
          <p:nvPr/>
        </p:nvSpPr>
        <p:spPr>
          <a:xfrm>
            <a:off x="291218" y="1616646"/>
            <a:ext cx="5659383"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TA logs onto account and monitors traffic</a:t>
            </a:r>
          </a:p>
        </p:txBody>
      </p:sp>
      <p:sp>
        <p:nvSpPr>
          <p:cNvPr id="82" name="Arrow: Pentagon 81">
            <a:extLst>
              <a:ext uri="{FF2B5EF4-FFF2-40B4-BE49-F238E27FC236}">
                <a16:creationId xmlns:a16="http://schemas.microsoft.com/office/drawing/2014/main" id="{5DDA5B77-BC09-489B-AB9F-EB8DE20229E4}"/>
              </a:ext>
            </a:extLst>
          </p:cNvPr>
          <p:cNvSpPr/>
          <p:nvPr/>
        </p:nvSpPr>
        <p:spPr>
          <a:xfrm>
            <a:off x="291218" y="2195648"/>
            <a:ext cx="5582589"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TA modifies email auto-forwarding rules</a:t>
            </a:r>
          </a:p>
        </p:txBody>
      </p:sp>
      <p:sp>
        <p:nvSpPr>
          <p:cNvPr id="83" name="Arrow: Pentagon 82">
            <a:extLst>
              <a:ext uri="{FF2B5EF4-FFF2-40B4-BE49-F238E27FC236}">
                <a16:creationId xmlns:a16="http://schemas.microsoft.com/office/drawing/2014/main" id="{F137A5BC-E383-403C-80F0-8FB22AB6B4F2}"/>
              </a:ext>
            </a:extLst>
          </p:cNvPr>
          <p:cNvSpPr/>
          <p:nvPr/>
        </p:nvSpPr>
        <p:spPr>
          <a:xfrm>
            <a:off x="291219" y="2774650"/>
            <a:ext cx="5462630"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TA initiates emails internally and externally</a:t>
            </a:r>
          </a:p>
        </p:txBody>
      </p:sp>
      <p:sp>
        <p:nvSpPr>
          <p:cNvPr id="84" name="Arrow: Pentagon 83">
            <a:extLst>
              <a:ext uri="{FF2B5EF4-FFF2-40B4-BE49-F238E27FC236}">
                <a16:creationId xmlns:a16="http://schemas.microsoft.com/office/drawing/2014/main" id="{AB481FF4-A198-4065-9FCA-26FD1826B7CE}"/>
              </a:ext>
            </a:extLst>
          </p:cNvPr>
          <p:cNvSpPr/>
          <p:nvPr/>
        </p:nvSpPr>
        <p:spPr>
          <a:xfrm>
            <a:off x="291218" y="3353652"/>
            <a:ext cx="5359409"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TA emails customer inquiring on payment of bill</a:t>
            </a:r>
          </a:p>
        </p:txBody>
      </p:sp>
      <p:sp>
        <p:nvSpPr>
          <p:cNvPr id="85" name="Arrow: Pentagon 84">
            <a:extLst>
              <a:ext uri="{FF2B5EF4-FFF2-40B4-BE49-F238E27FC236}">
                <a16:creationId xmlns:a16="http://schemas.microsoft.com/office/drawing/2014/main" id="{ACEE7B75-2D98-4B64-8063-3EA6575A4F35}"/>
              </a:ext>
            </a:extLst>
          </p:cNvPr>
          <p:cNvSpPr/>
          <p:nvPr/>
        </p:nvSpPr>
        <p:spPr>
          <a:xfrm>
            <a:off x="291218" y="3932654"/>
            <a:ext cx="5230761"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TA mentions banking information has changed</a:t>
            </a:r>
          </a:p>
        </p:txBody>
      </p:sp>
      <p:sp>
        <p:nvSpPr>
          <p:cNvPr id="100" name="Arrow: Pentagon 99">
            <a:extLst>
              <a:ext uri="{FF2B5EF4-FFF2-40B4-BE49-F238E27FC236}">
                <a16:creationId xmlns:a16="http://schemas.microsoft.com/office/drawing/2014/main" id="{FD84EBB4-DA70-471C-A541-851D86F68B25}"/>
              </a:ext>
            </a:extLst>
          </p:cNvPr>
          <p:cNvSpPr/>
          <p:nvPr/>
        </p:nvSpPr>
        <p:spPr>
          <a:xfrm>
            <a:off x="291219" y="4511656"/>
            <a:ext cx="5127540"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Customer sends payment to fraudster’s bank</a:t>
            </a:r>
          </a:p>
        </p:txBody>
      </p:sp>
      <p:sp>
        <p:nvSpPr>
          <p:cNvPr id="101" name="Arrow: Pentagon 100">
            <a:extLst>
              <a:ext uri="{FF2B5EF4-FFF2-40B4-BE49-F238E27FC236}">
                <a16:creationId xmlns:a16="http://schemas.microsoft.com/office/drawing/2014/main" id="{8C682DF8-2663-4BD4-96AC-8429BEF424A4}"/>
              </a:ext>
            </a:extLst>
          </p:cNvPr>
          <p:cNvSpPr/>
          <p:nvPr/>
        </p:nvSpPr>
        <p:spPr>
          <a:xfrm>
            <a:off x="291218" y="5090658"/>
            <a:ext cx="5024319"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a:solidFill>
                  <a:schemeClr val="tx1"/>
                </a:solidFill>
                <a:latin typeface="+mj-lt"/>
              </a:rPr>
              <a:t>Authorized user asks customer about payment due</a:t>
            </a:r>
            <a:endParaRPr kumimoji="0" lang="en-US" sz="1400" i="0" u="none" strike="noStrike" kern="1200" cap="none" spc="0" normalizeH="0" baseline="0" noProof="0" dirty="0">
              <a:ln>
                <a:noFill/>
              </a:ln>
              <a:solidFill>
                <a:schemeClr val="tx1"/>
              </a:solidFill>
              <a:effectLst/>
              <a:uLnTx/>
              <a:uFillTx/>
              <a:latin typeface="+mj-lt"/>
              <a:ea typeface="+mn-ea"/>
              <a:cs typeface="+mn-cs"/>
            </a:endParaRPr>
          </a:p>
        </p:txBody>
      </p:sp>
      <p:sp>
        <p:nvSpPr>
          <p:cNvPr id="102" name="Arrow: Pentagon 101">
            <a:extLst>
              <a:ext uri="{FF2B5EF4-FFF2-40B4-BE49-F238E27FC236}">
                <a16:creationId xmlns:a16="http://schemas.microsoft.com/office/drawing/2014/main" id="{255CAC2B-81CE-4DD8-B9AD-A4C9112F4374}"/>
              </a:ext>
            </a:extLst>
          </p:cNvPr>
          <p:cNvSpPr/>
          <p:nvPr/>
        </p:nvSpPr>
        <p:spPr>
          <a:xfrm>
            <a:off x="291219" y="5669660"/>
            <a:ext cx="4921098"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Customer </a:t>
            </a:r>
            <a:r>
              <a:rPr lang="en-US" sz="1400" dirty="0">
                <a:solidFill>
                  <a:schemeClr val="tx1"/>
                </a:solidFill>
                <a:latin typeface="+mj-lt"/>
              </a:rPr>
              <a:t>indicates the bill has been paid</a:t>
            </a:r>
            <a:endParaRPr kumimoji="0" lang="en-US" sz="1400" i="0" u="none" strike="noStrike" kern="1200" cap="none" spc="0" normalizeH="0" baseline="0" noProof="0" dirty="0">
              <a:ln>
                <a:noFill/>
              </a:ln>
              <a:solidFill>
                <a:schemeClr val="tx1"/>
              </a:solidFill>
              <a:effectLst/>
              <a:uLnTx/>
              <a:uFillTx/>
              <a:latin typeface="+mj-lt"/>
              <a:ea typeface="+mn-ea"/>
              <a:cs typeface="+mn-cs"/>
            </a:endParaRPr>
          </a:p>
        </p:txBody>
      </p:sp>
      <p:sp>
        <p:nvSpPr>
          <p:cNvPr id="103" name="Arrow: Pentagon 102">
            <a:extLst>
              <a:ext uri="{FF2B5EF4-FFF2-40B4-BE49-F238E27FC236}">
                <a16:creationId xmlns:a16="http://schemas.microsoft.com/office/drawing/2014/main" id="{1912EF4D-8AB8-4FF3-82E1-6E0B24248F12}"/>
              </a:ext>
            </a:extLst>
          </p:cNvPr>
          <p:cNvSpPr/>
          <p:nvPr/>
        </p:nvSpPr>
        <p:spPr>
          <a:xfrm>
            <a:off x="291219" y="6248660"/>
            <a:ext cx="4754880" cy="457200"/>
          </a:xfrm>
          <a:prstGeom prst="homePlate">
            <a:avLst/>
          </a:prstGeom>
          <a:noFill/>
          <a:ln w="19050">
            <a:solidFill>
              <a:srgbClr val="317893"/>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chemeClr val="tx1"/>
                </a:solidFill>
                <a:effectLst/>
                <a:uLnTx/>
                <a:uFillTx/>
                <a:latin typeface="+mj-lt"/>
                <a:ea typeface="+mn-ea"/>
                <a:cs typeface="+mn-cs"/>
              </a:rPr>
              <a:t>Authorized user realizes their account and possible corporate network are compromised</a:t>
            </a:r>
          </a:p>
        </p:txBody>
      </p:sp>
      <p:sp>
        <p:nvSpPr>
          <p:cNvPr id="2" name="Title 1"/>
          <p:cNvSpPr>
            <a:spLocks noGrp="1"/>
          </p:cNvSpPr>
          <p:nvPr>
            <p:ph type="title"/>
          </p:nvPr>
        </p:nvSpPr>
        <p:spPr>
          <a:xfrm>
            <a:off x="291219" y="326534"/>
            <a:ext cx="6973614" cy="448056"/>
          </a:xfrm>
          <a:solidFill>
            <a:schemeClr val="accent1"/>
          </a:solidFill>
        </p:spPr>
        <p:txBody>
          <a:bodyPr/>
          <a:lstStyle/>
          <a:p>
            <a:r>
              <a:rPr lang="en-US" sz="2400" dirty="0">
                <a:solidFill>
                  <a:schemeClr val="bg1"/>
                </a:solidFill>
              </a:rPr>
              <a:t>Email Compromise Attack Chain EXAMPLE</a:t>
            </a:r>
          </a:p>
        </p:txBody>
      </p:sp>
    </p:spTree>
    <p:extLst>
      <p:ext uri="{BB962C8B-B14F-4D97-AF65-F5344CB8AC3E}">
        <p14:creationId xmlns:p14="http://schemas.microsoft.com/office/powerpoint/2010/main" val="27670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0403006-2175-43A6-B3F0-4A44CD67F60F}"/>
              </a:ext>
            </a:extLst>
          </p:cNvPr>
          <p:cNvSpPr>
            <a:spLocks noGrp="1"/>
          </p:cNvSpPr>
          <p:nvPr>
            <p:ph type="title"/>
          </p:nvPr>
        </p:nvSpPr>
        <p:spPr>
          <a:xfrm>
            <a:off x="458724" y="448056"/>
            <a:ext cx="11274552" cy="448056"/>
          </a:xfrm>
        </p:spPr>
        <p:txBody>
          <a:bodyPr/>
          <a:lstStyle/>
          <a:p>
            <a:r>
              <a:rPr lang="en-US" dirty="0"/>
              <a:t>Email Compromise: Employee to Employee</a:t>
            </a:r>
          </a:p>
        </p:txBody>
      </p:sp>
      <p:cxnSp>
        <p:nvCxnSpPr>
          <p:cNvPr id="9" name="Straight Arrow Connector 8">
            <a:extLst>
              <a:ext uri="{FF2B5EF4-FFF2-40B4-BE49-F238E27FC236}">
                <a16:creationId xmlns:a16="http://schemas.microsoft.com/office/drawing/2014/main" id="{968BB9D2-A0E7-4CEE-B7C1-BDE3AC255045}"/>
              </a:ext>
            </a:extLst>
          </p:cNvPr>
          <p:cNvCxnSpPr/>
          <p:nvPr/>
        </p:nvCxnSpPr>
        <p:spPr>
          <a:xfrm flipV="1">
            <a:off x="4146211" y="3846064"/>
            <a:ext cx="991181" cy="188464"/>
          </a:xfrm>
          <a:prstGeom prst="straightConnector1">
            <a:avLst/>
          </a:prstGeom>
          <a:ln w="12700" cap="sq">
            <a:solidFill>
              <a:srgbClr val="FF0000"/>
            </a:solidFill>
            <a:tailEnd type="triangle"/>
          </a:ln>
        </p:spPr>
        <p:style>
          <a:lnRef idx="1">
            <a:schemeClr val="accent1"/>
          </a:lnRef>
          <a:fillRef idx="0">
            <a:schemeClr val="accent1"/>
          </a:fillRef>
          <a:effectRef idx="0">
            <a:schemeClr val="dk1"/>
          </a:effectRef>
          <a:fontRef idx="minor">
            <a:schemeClr val="dk1"/>
          </a:fontRef>
        </p:style>
      </p:cxnSp>
      <p:cxnSp>
        <p:nvCxnSpPr>
          <p:cNvPr id="13" name="Straight Arrow Connector 12">
            <a:extLst>
              <a:ext uri="{FF2B5EF4-FFF2-40B4-BE49-F238E27FC236}">
                <a16:creationId xmlns:a16="http://schemas.microsoft.com/office/drawing/2014/main" id="{EEAC9A60-D230-4634-B594-40436CD83CE3}"/>
              </a:ext>
            </a:extLst>
          </p:cNvPr>
          <p:cNvCxnSpPr/>
          <p:nvPr/>
        </p:nvCxnSpPr>
        <p:spPr>
          <a:xfrm flipV="1">
            <a:off x="4565020" y="4306754"/>
            <a:ext cx="572372" cy="69802"/>
          </a:xfrm>
          <a:prstGeom prst="straightConnector1">
            <a:avLst/>
          </a:prstGeom>
          <a:ln w="12700" cap="sq">
            <a:solidFill>
              <a:srgbClr val="FF0000"/>
            </a:solidFill>
            <a:tailEnd type="triangle"/>
          </a:ln>
        </p:spPr>
        <p:style>
          <a:lnRef idx="1">
            <a:schemeClr val="accent1"/>
          </a:lnRef>
          <a:fillRef idx="0">
            <a:schemeClr val="accent1"/>
          </a:fillRef>
          <a:effectRef idx="0">
            <a:schemeClr val="dk1"/>
          </a:effectRef>
          <a:fontRef idx="minor">
            <a:schemeClr val="dk1"/>
          </a:fontRef>
        </p:style>
      </p:cxnSp>
      <p:pic>
        <p:nvPicPr>
          <p:cNvPr id="2" name="Picture 1">
            <a:extLst>
              <a:ext uri="{FF2B5EF4-FFF2-40B4-BE49-F238E27FC236}">
                <a16:creationId xmlns:a16="http://schemas.microsoft.com/office/drawing/2014/main" id="{F4445A0D-184C-46D6-851E-57980DAB1DD4}"/>
              </a:ext>
            </a:extLst>
          </p:cNvPr>
          <p:cNvPicPr>
            <a:picLocks noChangeAspect="1"/>
          </p:cNvPicPr>
          <p:nvPr/>
        </p:nvPicPr>
        <p:blipFill>
          <a:blip r:embed="rId3"/>
          <a:stretch>
            <a:fillRect/>
          </a:stretch>
        </p:blipFill>
        <p:spPr>
          <a:xfrm>
            <a:off x="-100500" y="1511974"/>
            <a:ext cx="8755640" cy="5291490"/>
          </a:xfrm>
          <a:prstGeom prst="rect">
            <a:avLst/>
          </a:prstGeom>
        </p:spPr>
      </p:pic>
      <p:grpSp>
        <p:nvGrpSpPr>
          <p:cNvPr id="16" name="Group 15">
            <a:extLst>
              <a:ext uri="{FF2B5EF4-FFF2-40B4-BE49-F238E27FC236}">
                <a16:creationId xmlns:a16="http://schemas.microsoft.com/office/drawing/2014/main" id="{3B3F5E20-7500-455C-BA9D-8EBC61CC9EF4}"/>
              </a:ext>
            </a:extLst>
          </p:cNvPr>
          <p:cNvGrpSpPr/>
          <p:nvPr/>
        </p:nvGrpSpPr>
        <p:grpSpPr>
          <a:xfrm>
            <a:off x="8153077" y="1994197"/>
            <a:ext cx="3877819" cy="1200329"/>
            <a:chOff x="2835863" y="2030554"/>
            <a:chExt cx="3877819" cy="1200329"/>
          </a:xfrm>
        </p:grpSpPr>
        <p:sp>
          <p:nvSpPr>
            <p:cNvPr id="17" name="TextBox 16">
              <a:extLst>
                <a:ext uri="{FF2B5EF4-FFF2-40B4-BE49-F238E27FC236}">
                  <a16:creationId xmlns:a16="http://schemas.microsoft.com/office/drawing/2014/main" id="{9620663D-15A3-4EFF-A942-DD20000C5C08}"/>
                </a:ext>
              </a:extLst>
            </p:cNvPr>
            <p:cNvSpPr txBox="1"/>
            <p:nvPr/>
          </p:nvSpPr>
          <p:spPr>
            <a:xfrm>
              <a:off x="3169434" y="2030554"/>
              <a:ext cx="3544248" cy="1200329"/>
            </a:xfrm>
            <a:prstGeom prst="rect">
              <a:avLst/>
            </a:prstGeom>
            <a:noFill/>
          </p:spPr>
          <p:txBody>
            <a:bodyPr wrap="square">
              <a:spAutoFit/>
            </a:bodyPr>
            <a:lstStyle/>
            <a:p>
              <a:r>
                <a:rPr lang="en-US" dirty="0"/>
                <a:t>TA targeting a subordinate—common tactic to pray on a person’s willingness to please a superior </a:t>
              </a:r>
            </a:p>
          </p:txBody>
        </p:sp>
        <p:sp>
          <p:nvSpPr>
            <p:cNvPr id="18" name="Oval 17">
              <a:extLst>
                <a:ext uri="{FF2B5EF4-FFF2-40B4-BE49-F238E27FC236}">
                  <a16:creationId xmlns:a16="http://schemas.microsoft.com/office/drawing/2014/main" id="{D581B11D-164C-4F0B-889C-39F0A84BBAA7}"/>
                </a:ext>
              </a:extLst>
            </p:cNvPr>
            <p:cNvSpPr/>
            <p:nvPr/>
          </p:nvSpPr>
          <p:spPr>
            <a:xfrm>
              <a:off x="2835863" y="2111328"/>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dirty="0">
                <a:solidFill>
                  <a:schemeClr val="tx1"/>
                </a:solidFill>
              </a:endParaRPr>
            </a:p>
          </p:txBody>
        </p:sp>
      </p:grpSp>
      <p:grpSp>
        <p:nvGrpSpPr>
          <p:cNvPr id="19" name="Group 18">
            <a:extLst>
              <a:ext uri="{FF2B5EF4-FFF2-40B4-BE49-F238E27FC236}">
                <a16:creationId xmlns:a16="http://schemas.microsoft.com/office/drawing/2014/main" id="{3DB9C091-0EE0-440A-894A-85CB9F651FAD}"/>
              </a:ext>
            </a:extLst>
          </p:cNvPr>
          <p:cNvGrpSpPr/>
          <p:nvPr/>
        </p:nvGrpSpPr>
        <p:grpSpPr>
          <a:xfrm>
            <a:off x="8153077" y="4528431"/>
            <a:ext cx="3764603" cy="369332"/>
            <a:chOff x="2835863" y="1826923"/>
            <a:chExt cx="3764603" cy="369332"/>
          </a:xfrm>
        </p:grpSpPr>
        <p:sp>
          <p:nvSpPr>
            <p:cNvPr id="20" name="TextBox 19">
              <a:extLst>
                <a:ext uri="{FF2B5EF4-FFF2-40B4-BE49-F238E27FC236}">
                  <a16:creationId xmlns:a16="http://schemas.microsoft.com/office/drawing/2014/main" id="{091D6414-7545-4888-9DA2-6F91BACCE54E}"/>
                </a:ext>
              </a:extLst>
            </p:cNvPr>
            <p:cNvSpPr txBox="1"/>
            <p:nvPr/>
          </p:nvSpPr>
          <p:spPr>
            <a:xfrm>
              <a:off x="3169434" y="1826923"/>
              <a:ext cx="3431032" cy="369332"/>
            </a:xfrm>
            <a:prstGeom prst="rect">
              <a:avLst/>
            </a:prstGeom>
            <a:noFill/>
          </p:spPr>
          <p:txBody>
            <a:bodyPr wrap="square">
              <a:spAutoFit/>
            </a:bodyPr>
            <a:lstStyle/>
            <a:p>
              <a:r>
                <a:rPr lang="en-US" dirty="0"/>
                <a:t>Urgent request—common tactic</a:t>
              </a:r>
            </a:p>
          </p:txBody>
        </p:sp>
        <p:sp>
          <p:nvSpPr>
            <p:cNvPr id="21" name="Oval 20">
              <a:extLst>
                <a:ext uri="{FF2B5EF4-FFF2-40B4-BE49-F238E27FC236}">
                  <a16:creationId xmlns:a16="http://schemas.microsoft.com/office/drawing/2014/main" id="{987C7EAD-B77C-414B-B02D-0EC12529BD70}"/>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26" name="Group 25">
            <a:extLst>
              <a:ext uri="{FF2B5EF4-FFF2-40B4-BE49-F238E27FC236}">
                <a16:creationId xmlns:a16="http://schemas.microsoft.com/office/drawing/2014/main" id="{03B08F73-FB92-45C5-A649-F99843E42521}"/>
              </a:ext>
            </a:extLst>
          </p:cNvPr>
          <p:cNvGrpSpPr/>
          <p:nvPr/>
        </p:nvGrpSpPr>
        <p:grpSpPr>
          <a:xfrm>
            <a:off x="8153077" y="5241549"/>
            <a:ext cx="3663003" cy="646331"/>
            <a:chOff x="2835863" y="1826923"/>
            <a:chExt cx="3663003" cy="646331"/>
          </a:xfrm>
        </p:grpSpPr>
        <p:sp>
          <p:nvSpPr>
            <p:cNvPr id="27" name="TextBox 26">
              <a:extLst>
                <a:ext uri="{FF2B5EF4-FFF2-40B4-BE49-F238E27FC236}">
                  <a16:creationId xmlns:a16="http://schemas.microsoft.com/office/drawing/2014/main" id="{682A3D57-91D4-47F4-98C4-1762154C42FC}"/>
                </a:ext>
              </a:extLst>
            </p:cNvPr>
            <p:cNvSpPr txBox="1"/>
            <p:nvPr/>
          </p:nvSpPr>
          <p:spPr>
            <a:xfrm>
              <a:off x="3169434" y="1826923"/>
              <a:ext cx="3329432" cy="646331"/>
            </a:xfrm>
            <a:prstGeom prst="rect">
              <a:avLst/>
            </a:prstGeom>
            <a:noFill/>
          </p:spPr>
          <p:txBody>
            <a:bodyPr wrap="square">
              <a:spAutoFit/>
            </a:bodyPr>
            <a:lstStyle/>
            <a:p>
              <a:r>
                <a:rPr lang="en-US" dirty="0"/>
                <a:t>Sender can’t be reached—common tactic</a:t>
              </a:r>
            </a:p>
          </p:txBody>
        </p:sp>
        <p:sp>
          <p:nvSpPr>
            <p:cNvPr id="28" name="Oval 27">
              <a:extLst>
                <a:ext uri="{FF2B5EF4-FFF2-40B4-BE49-F238E27FC236}">
                  <a16:creationId xmlns:a16="http://schemas.microsoft.com/office/drawing/2014/main" id="{E6C4C302-1081-465B-90F0-14A206754FE5}"/>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sp>
        <p:nvSpPr>
          <p:cNvPr id="51" name="TextBox 50">
            <a:extLst>
              <a:ext uri="{FF2B5EF4-FFF2-40B4-BE49-F238E27FC236}">
                <a16:creationId xmlns:a16="http://schemas.microsoft.com/office/drawing/2014/main" id="{579B4156-1D9E-4A71-A8ED-2F77E1CE21A4}"/>
              </a:ext>
            </a:extLst>
          </p:cNvPr>
          <p:cNvSpPr txBox="1"/>
          <p:nvPr/>
        </p:nvSpPr>
        <p:spPr>
          <a:xfrm>
            <a:off x="1047272" y="1828070"/>
            <a:ext cx="6501608" cy="4000322"/>
          </a:xfrm>
          <a:prstGeom prst="rect">
            <a:avLst/>
          </a:prstGeom>
          <a:solidFill>
            <a:schemeClr val="bg1"/>
          </a:solidFill>
        </p:spPr>
        <p:txBody>
          <a:bodyPr wrap="square" lIns="0" tIns="0" rIns="0" bIns="0" rtlCol="0">
            <a:noAutofit/>
          </a:bodyPr>
          <a:lstStyle/>
          <a:p>
            <a:pPr algn="l">
              <a:lnSpc>
                <a:spcPct val="100000"/>
              </a:lnSpc>
              <a:buClr>
                <a:schemeClr val="tx1"/>
              </a:buClr>
              <a:buSzPct val="100000"/>
            </a:pPr>
            <a:r>
              <a:rPr lang="en-US" sz="1200" b="1" dirty="0">
                <a:latin typeface="Arial" panose="020B0604020202020204" pitchFamily="34" charset="0"/>
                <a:cs typeface="Arial" panose="020B0604020202020204" pitchFamily="34" charset="0"/>
              </a:rPr>
              <a:t>From: </a:t>
            </a:r>
            <a:r>
              <a:rPr lang="en-US" sz="1200" dirty="0">
                <a:latin typeface="Arial" panose="020B0604020202020204" pitchFamily="34" charset="0"/>
                <a:cs typeface="Arial" panose="020B0604020202020204" pitchFamily="34" charset="0"/>
              </a:rPr>
              <a:t>Your Boss &lt;</a:t>
            </a:r>
            <a:r>
              <a:rPr lang="en-US" sz="1200" dirty="0">
                <a:solidFill>
                  <a:srgbClr val="290DFB"/>
                </a:solidFill>
                <a:latin typeface="Arial" panose="020B0604020202020204" pitchFamily="34" charset="0"/>
                <a:cs typeface="Arial" panose="020B0604020202020204" pitchFamily="34" charset="0"/>
              </a:rPr>
              <a:t>yourboss@fakeyourcompany.com</a:t>
            </a:r>
            <a:r>
              <a:rPr lang="en-US" sz="1200" dirty="0">
                <a:latin typeface="Arial" panose="020B0604020202020204" pitchFamily="34" charset="0"/>
                <a:cs typeface="Arial" panose="020B0604020202020204" pitchFamily="34" charset="0"/>
              </a:rPr>
              <a:t>&gt;</a:t>
            </a:r>
          </a:p>
          <a:p>
            <a:pPr algn="l">
              <a:lnSpc>
                <a:spcPct val="100000"/>
              </a:lnSpc>
              <a:buClr>
                <a:schemeClr val="tx1"/>
              </a:buClr>
              <a:buSzPct val="100000"/>
            </a:pPr>
            <a:r>
              <a:rPr lang="en-US" sz="1200" b="1" dirty="0">
                <a:latin typeface="Arial" panose="020B0604020202020204" pitchFamily="34" charset="0"/>
                <a:cs typeface="Arial" panose="020B0604020202020204" pitchFamily="34" charset="0"/>
              </a:rPr>
              <a:t>Sent: </a:t>
            </a:r>
            <a:r>
              <a:rPr lang="en-US" sz="1200" dirty="0">
                <a:latin typeface="Arial" panose="020B0604020202020204" pitchFamily="34" charset="0"/>
                <a:cs typeface="Arial" panose="020B0604020202020204" pitchFamily="34" charset="0"/>
              </a:rPr>
              <a:t>09 October 2018 11:06</a:t>
            </a:r>
          </a:p>
          <a:p>
            <a:pPr algn="l">
              <a:lnSpc>
                <a:spcPct val="100000"/>
              </a:lnSpc>
              <a:buClr>
                <a:schemeClr val="tx1"/>
              </a:buClr>
              <a:buSzPct val="100000"/>
            </a:pPr>
            <a:r>
              <a:rPr lang="en-US" sz="1200" b="1" dirty="0">
                <a:latin typeface="Arial" panose="020B0604020202020204" pitchFamily="34" charset="0"/>
                <a:cs typeface="Arial" panose="020B0604020202020204" pitchFamily="34" charset="0"/>
              </a:rPr>
              <a:t>To:</a:t>
            </a:r>
            <a:r>
              <a:rPr lang="en-US" sz="1200" dirty="0">
                <a:latin typeface="Arial" panose="020B0604020202020204" pitchFamily="34" charset="0"/>
                <a:cs typeface="Arial" panose="020B0604020202020204" pitchFamily="34" charset="0"/>
              </a:rPr>
              <a:t> Your Company Finance &lt;</a:t>
            </a:r>
            <a:r>
              <a:rPr lang="en-US" sz="1200" dirty="0">
                <a:solidFill>
                  <a:srgbClr val="290DFB"/>
                </a:solidFill>
                <a:latin typeface="Arial" panose="020B0604020202020204" pitchFamily="34" charset="0"/>
                <a:cs typeface="Arial" panose="020B0604020202020204" pitchFamily="34" charset="0"/>
              </a:rPr>
              <a:t>finance@yourcompany.com</a:t>
            </a:r>
            <a:r>
              <a:rPr lang="en-US" sz="1200" dirty="0">
                <a:latin typeface="Arial" panose="020B0604020202020204" pitchFamily="34" charset="0"/>
                <a:cs typeface="Arial" panose="020B0604020202020204" pitchFamily="34" charset="0"/>
              </a:rPr>
              <a:t>&gt;</a:t>
            </a:r>
          </a:p>
          <a:p>
            <a:pPr algn="l">
              <a:lnSpc>
                <a:spcPct val="100000"/>
              </a:lnSpc>
              <a:buClr>
                <a:schemeClr val="tx1"/>
              </a:buClr>
              <a:buSzPct val="100000"/>
            </a:pPr>
            <a:r>
              <a:rPr lang="en-US" sz="1200" b="1" dirty="0">
                <a:latin typeface="Arial" panose="020B0604020202020204" pitchFamily="34" charset="0"/>
                <a:cs typeface="Arial" panose="020B0604020202020204" pitchFamily="34" charset="0"/>
              </a:rPr>
              <a:t>Subject:</a:t>
            </a:r>
            <a:r>
              <a:rPr lang="en-US" sz="1200" dirty="0">
                <a:latin typeface="Arial" panose="020B0604020202020204" pitchFamily="34" charset="0"/>
                <a:cs typeface="Arial" panose="020B0604020202020204" pitchFamily="34" charset="0"/>
              </a:rPr>
              <a:t> IMPORTANT: Fund Transfer Done Today</a:t>
            </a:r>
          </a:p>
          <a:p>
            <a:pPr algn="l">
              <a:lnSpc>
                <a:spcPct val="100000"/>
              </a:lnSpc>
              <a:buClr>
                <a:schemeClr val="tx1"/>
              </a:buClr>
              <a:buSzPct val="100000"/>
            </a:pPr>
            <a:endParaRPr lang="en-US" sz="1200" b="1" dirty="0">
              <a:latin typeface="Arial" panose="020B0604020202020204" pitchFamily="34" charset="0"/>
              <a:cs typeface="Arial" panose="020B0604020202020204" pitchFamily="34" charset="0"/>
            </a:endParaRP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Hi Gwen,</a:t>
            </a:r>
          </a:p>
          <a:p>
            <a:pPr algn="l">
              <a:lnSpc>
                <a:spcPct val="100000"/>
              </a:lnSpc>
              <a:buClr>
                <a:schemeClr val="tx1"/>
              </a:buClr>
              <a:buSzPct val="100000"/>
            </a:pPr>
            <a:endParaRPr lang="en-US" sz="1200" dirty="0">
              <a:latin typeface="Arial" panose="020B0604020202020204" pitchFamily="34" charset="0"/>
              <a:cs typeface="Arial" panose="020B0604020202020204" pitchFamily="34" charset="0"/>
            </a:endParaRP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Could you do me a favor? There’s a pending invoice from one of our providers and because I’m on holiday I need you to take care of it for me because I can’t access the accounts from here.</a:t>
            </a: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They contacted me and I told them to send through the email to you as well (check spam filter incase it’s accidentally blocked!)</a:t>
            </a: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Just click on the link in their email and transfer the amount to the account they specify.</a:t>
            </a:r>
          </a:p>
          <a:p>
            <a:pPr algn="l">
              <a:lnSpc>
                <a:spcPct val="100000"/>
              </a:lnSpc>
              <a:buClr>
                <a:schemeClr val="tx1"/>
              </a:buClr>
              <a:buSzPct val="100000"/>
            </a:pPr>
            <a:endParaRPr lang="en-US" sz="1200" dirty="0">
              <a:latin typeface="Arial" panose="020B0604020202020204" pitchFamily="34" charset="0"/>
              <a:cs typeface="Arial" panose="020B0604020202020204" pitchFamily="34" charset="0"/>
            </a:endParaRP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This needs to be done TODAY so make it high priority.</a:t>
            </a:r>
          </a:p>
          <a:p>
            <a:pPr algn="l">
              <a:lnSpc>
                <a:spcPct val="100000"/>
              </a:lnSpc>
              <a:buClr>
                <a:schemeClr val="tx1"/>
              </a:buClr>
              <a:buSzPct val="100000"/>
            </a:pPr>
            <a:endParaRPr lang="en-US" sz="1200" dirty="0">
              <a:latin typeface="Arial" panose="020B0604020202020204" pitchFamily="34" charset="0"/>
              <a:cs typeface="Arial" panose="020B0604020202020204" pitchFamily="34" charset="0"/>
            </a:endParaRP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If you could do this for me it would be a huge favor.</a:t>
            </a:r>
          </a:p>
          <a:p>
            <a:pPr algn="l">
              <a:lnSpc>
                <a:spcPct val="100000"/>
              </a:lnSpc>
              <a:buClr>
                <a:schemeClr val="tx1"/>
              </a:buClr>
              <a:buSzPct val="100000"/>
            </a:pPr>
            <a:endParaRPr lang="en-US" sz="1200" dirty="0">
              <a:latin typeface="Arial" panose="020B0604020202020204" pitchFamily="34" charset="0"/>
              <a:cs typeface="Arial" panose="020B0604020202020204" pitchFamily="34" charset="0"/>
            </a:endParaRP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Any questions then reply to this email. I can’t take calls right now so just stick to replying to this email.</a:t>
            </a:r>
          </a:p>
          <a:p>
            <a:pPr algn="l">
              <a:lnSpc>
                <a:spcPct val="100000"/>
              </a:lnSpc>
              <a:buClr>
                <a:schemeClr val="tx1"/>
              </a:buClr>
              <a:buSzPct val="100000"/>
            </a:pPr>
            <a:endParaRPr lang="en-US" sz="1200" dirty="0">
              <a:latin typeface="Arial" panose="020B0604020202020204" pitchFamily="34" charset="0"/>
              <a:cs typeface="Arial" panose="020B0604020202020204" pitchFamily="34" charset="0"/>
            </a:endParaRP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Thanks,</a:t>
            </a:r>
          </a:p>
          <a:p>
            <a:pPr algn="l">
              <a:lnSpc>
                <a:spcPct val="100000"/>
              </a:lnSpc>
              <a:buClr>
                <a:schemeClr val="tx1"/>
              </a:buClr>
              <a:buSzPct val="100000"/>
            </a:pPr>
            <a:r>
              <a:rPr lang="en-US" sz="1200" dirty="0">
                <a:latin typeface="Arial" panose="020B0604020202020204" pitchFamily="34" charset="0"/>
                <a:cs typeface="Arial" panose="020B0604020202020204" pitchFamily="34" charset="0"/>
              </a:rPr>
              <a:t>Your Boss</a:t>
            </a:r>
          </a:p>
        </p:txBody>
      </p:sp>
      <p:grpSp>
        <p:nvGrpSpPr>
          <p:cNvPr id="56" name="Group 55">
            <a:extLst>
              <a:ext uri="{FF2B5EF4-FFF2-40B4-BE49-F238E27FC236}">
                <a16:creationId xmlns:a16="http://schemas.microsoft.com/office/drawing/2014/main" id="{7749673B-B868-46EA-93BE-6C2847CCF11F}"/>
              </a:ext>
            </a:extLst>
          </p:cNvPr>
          <p:cNvGrpSpPr/>
          <p:nvPr/>
        </p:nvGrpSpPr>
        <p:grpSpPr>
          <a:xfrm>
            <a:off x="8153077" y="3538313"/>
            <a:ext cx="3764603" cy="646331"/>
            <a:chOff x="2835863" y="1705277"/>
            <a:chExt cx="3764603" cy="646331"/>
          </a:xfrm>
        </p:grpSpPr>
        <p:sp>
          <p:nvSpPr>
            <p:cNvPr id="57" name="TextBox 56">
              <a:extLst>
                <a:ext uri="{FF2B5EF4-FFF2-40B4-BE49-F238E27FC236}">
                  <a16:creationId xmlns:a16="http://schemas.microsoft.com/office/drawing/2014/main" id="{FF3E70E6-850D-4185-89FB-28A15FB42259}"/>
                </a:ext>
              </a:extLst>
            </p:cNvPr>
            <p:cNvSpPr txBox="1"/>
            <p:nvPr/>
          </p:nvSpPr>
          <p:spPr>
            <a:xfrm>
              <a:off x="3169434" y="1705277"/>
              <a:ext cx="3431032" cy="646331"/>
            </a:xfrm>
            <a:prstGeom prst="rect">
              <a:avLst/>
            </a:prstGeom>
            <a:noFill/>
          </p:spPr>
          <p:txBody>
            <a:bodyPr wrap="square">
              <a:spAutoFit/>
            </a:bodyPr>
            <a:lstStyle/>
            <a:p>
              <a:r>
                <a:rPr lang="en-US" dirty="0"/>
                <a:t>Separate email sent with malicious link</a:t>
              </a:r>
            </a:p>
          </p:txBody>
        </p:sp>
        <p:sp>
          <p:nvSpPr>
            <p:cNvPr id="58" name="Oval 57">
              <a:extLst>
                <a:ext uri="{FF2B5EF4-FFF2-40B4-BE49-F238E27FC236}">
                  <a16:creationId xmlns:a16="http://schemas.microsoft.com/office/drawing/2014/main" id="{BFB4CAE5-98CD-402C-B215-290B67B1AD10}"/>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cxnSp>
        <p:nvCxnSpPr>
          <p:cNvPr id="59" name="Straight Arrow Connector 58">
            <a:extLst>
              <a:ext uri="{FF2B5EF4-FFF2-40B4-BE49-F238E27FC236}">
                <a16:creationId xmlns:a16="http://schemas.microsoft.com/office/drawing/2014/main" id="{EFFF5F1A-2151-4F51-9897-C0868FE42AD5}"/>
              </a:ext>
            </a:extLst>
          </p:cNvPr>
          <p:cNvCxnSpPr>
            <a:cxnSpLocks/>
          </p:cNvCxnSpPr>
          <p:nvPr/>
        </p:nvCxnSpPr>
        <p:spPr>
          <a:xfrm flipH="1" flipV="1">
            <a:off x="4846320" y="4318000"/>
            <a:ext cx="3154781" cy="392536"/>
          </a:xfrm>
          <a:prstGeom prst="straightConnector1">
            <a:avLst/>
          </a:prstGeom>
          <a:ln w="38100" cap="sq">
            <a:tailEnd type="triangle"/>
          </a:ln>
        </p:spPr>
        <p:style>
          <a:lnRef idx="1">
            <a:schemeClr val="accent1"/>
          </a:lnRef>
          <a:fillRef idx="0">
            <a:schemeClr val="accent1"/>
          </a:fillRef>
          <a:effectRef idx="0">
            <a:schemeClr val="dk1"/>
          </a:effectRef>
          <a:fontRef idx="minor">
            <a:schemeClr val="dk1"/>
          </a:fontRef>
        </p:style>
      </p:cxnSp>
      <p:cxnSp>
        <p:nvCxnSpPr>
          <p:cNvPr id="63" name="Straight Arrow Connector 62">
            <a:extLst>
              <a:ext uri="{FF2B5EF4-FFF2-40B4-BE49-F238E27FC236}">
                <a16:creationId xmlns:a16="http://schemas.microsoft.com/office/drawing/2014/main" id="{E887045C-557B-4F8B-9981-55798A50E159}"/>
              </a:ext>
            </a:extLst>
          </p:cNvPr>
          <p:cNvCxnSpPr>
            <a:cxnSpLocks/>
          </p:cNvCxnSpPr>
          <p:nvPr/>
        </p:nvCxnSpPr>
        <p:spPr>
          <a:xfrm flipH="1" flipV="1">
            <a:off x="6921070" y="5241549"/>
            <a:ext cx="1080031" cy="213049"/>
          </a:xfrm>
          <a:prstGeom prst="straightConnector1">
            <a:avLst/>
          </a:prstGeom>
          <a:ln w="38100" cap="sq">
            <a:tailEnd type="triangle"/>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1576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0403006-2175-43A6-B3F0-4A44CD67F60F}"/>
              </a:ext>
            </a:extLst>
          </p:cNvPr>
          <p:cNvSpPr>
            <a:spLocks noGrp="1"/>
          </p:cNvSpPr>
          <p:nvPr>
            <p:ph type="title"/>
          </p:nvPr>
        </p:nvSpPr>
        <p:spPr>
          <a:xfrm>
            <a:off x="458724" y="448056"/>
            <a:ext cx="11274552" cy="448056"/>
          </a:xfrm>
        </p:spPr>
        <p:txBody>
          <a:bodyPr/>
          <a:lstStyle/>
          <a:p>
            <a:r>
              <a:rPr lang="en-US" dirty="0"/>
              <a:t>Email Compromise: Employee to Employee</a:t>
            </a:r>
          </a:p>
        </p:txBody>
      </p:sp>
      <p:cxnSp>
        <p:nvCxnSpPr>
          <p:cNvPr id="9" name="Straight Arrow Connector 8">
            <a:extLst>
              <a:ext uri="{FF2B5EF4-FFF2-40B4-BE49-F238E27FC236}">
                <a16:creationId xmlns:a16="http://schemas.microsoft.com/office/drawing/2014/main" id="{968BB9D2-A0E7-4CEE-B7C1-BDE3AC255045}"/>
              </a:ext>
            </a:extLst>
          </p:cNvPr>
          <p:cNvCxnSpPr/>
          <p:nvPr/>
        </p:nvCxnSpPr>
        <p:spPr>
          <a:xfrm flipV="1">
            <a:off x="4146211" y="3846064"/>
            <a:ext cx="991181" cy="188464"/>
          </a:xfrm>
          <a:prstGeom prst="straightConnector1">
            <a:avLst/>
          </a:prstGeom>
          <a:ln w="12700" cap="sq">
            <a:solidFill>
              <a:srgbClr val="FF0000"/>
            </a:solidFill>
            <a:tailEnd type="triangle"/>
          </a:ln>
        </p:spPr>
        <p:style>
          <a:lnRef idx="1">
            <a:schemeClr val="accent1"/>
          </a:lnRef>
          <a:fillRef idx="0">
            <a:schemeClr val="accent1"/>
          </a:fillRef>
          <a:effectRef idx="0">
            <a:schemeClr val="dk1"/>
          </a:effectRef>
          <a:fontRef idx="minor">
            <a:schemeClr val="dk1"/>
          </a:fontRef>
        </p:style>
      </p:cxnSp>
      <p:cxnSp>
        <p:nvCxnSpPr>
          <p:cNvPr id="13" name="Straight Arrow Connector 12">
            <a:extLst>
              <a:ext uri="{FF2B5EF4-FFF2-40B4-BE49-F238E27FC236}">
                <a16:creationId xmlns:a16="http://schemas.microsoft.com/office/drawing/2014/main" id="{EEAC9A60-D230-4634-B594-40436CD83CE3}"/>
              </a:ext>
            </a:extLst>
          </p:cNvPr>
          <p:cNvCxnSpPr/>
          <p:nvPr/>
        </p:nvCxnSpPr>
        <p:spPr>
          <a:xfrm flipV="1">
            <a:off x="4565020" y="4306754"/>
            <a:ext cx="572372" cy="69802"/>
          </a:xfrm>
          <a:prstGeom prst="straightConnector1">
            <a:avLst/>
          </a:prstGeom>
          <a:ln w="12700" cap="sq">
            <a:solidFill>
              <a:srgbClr val="FF0000"/>
            </a:solidFill>
            <a:tailEnd type="triangle"/>
          </a:ln>
        </p:spPr>
        <p:style>
          <a:lnRef idx="1">
            <a:schemeClr val="accent1"/>
          </a:lnRef>
          <a:fillRef idx="0">
            <a:schemeClr val="accent1"/>
          </a:fillRef>
          <a:effectRef idx="0">
            <a:schemeClr val="dk1"/>
          </a:effectRef>
          <a:fontRef idx="minor">
            <a:schemeClr val="dk1"/>
          </a:fontRef>
        </p:style>
      </p:cxnSp>
      <p:pic>
        <p:nvPicPr>
          <p:cNvPr id="2" name="Picture 1">
            <a:extLst>
              <a:ext uri="{FF2B5EF4-FFF2-40B4-BE49-F238E27FC236}">
                <a16:creationId xmlns:a16="http://schemas.microsoft.com/office/drawing/2014/main" id="{F4445A0D-184C-46D6-851E-57980DAB1DD4}"/>
              </a:ext>
            </a:extLst>
          </p:cNvPr>
          <p:cNvPicPr>
            <a:picLocks noChangeAspect="1"/>
          </p:cNvPicPr>
          <p:nvPr/>
        </p:nvPicPr>
        <p:blipFill>
          <a:blip r:embed="rId3"/>
          <a:stretch>
            <a:fillRect/>
          </a:stretch>
        </p:blipFill>
        <p:spPr>
          <a:xfrm>
            <a:off x="-100500" y="1511974"/>
            <a:ext cx="8755640" cy="5291490"/>
          </a:xfrm>
          <a:prstGeom prst="rect">
            <a:avLst/>
          </a:prstGeom>
        </p:spPr>
      </p:pic>
      <p:pic>
        <p:nvPicPr>
          <p:cNvPr id="6" name="Picture Placeholder 5">
            <a:extLst>
              <a:ext uri="{FF2B5EF4-FFF2-40B4-BE49-F238E27FC236}">
                <a16:creationId xmlns:a16="http://schemas.microsoft.com/office/drawing/2014/main" id="{AB2CD6C2-F45E-49BC-90BD-4C2EC7E62C86}"/>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t="5691" r="9145" b="5691"/>
          <a:stretch/>
        </p:blipFill>
        <p:spPr>
          <a:xfrm>
            <a:off x="1040137" y="1812330"/>
            <a:ext cx="6474366" cy="4013204"/>
          </a:xfrm>
          <a:prstGeom prst="rect">
            <a:avLst/>
          </a:prstGeom>
          <a:solidFill>
            <a:schemeClr val="bg1"/>
          </a:solidFill>
        </p:spPr>
      </p:pic>
      <p:grpSp>
        <p:nvGrpSpPr>
          <p:cNvPr id="16" name="Group 15">
            <a:extLst>
              <a:ext uri="{FF2B5EF4-FFF2-40B4-BE49-F238E27FC236}">
                <a16:creationId xmlns:a16="http://schemas.microsoft.com/office/drawing/2014/main" id="{3B3F5E20-7500-455C-BA9D-8EBC61CC9EF4}"/>
              </a:ext>
            </a:extLst>
          </p:cNvPr>
          <p:cNvGrpSpPr/>
          <p:nvPr/>
        </p:nvGrpSpPr>
        <p:grpSpPr>
          <a:xfrm>
            <a:off x="8153077" y="1757753"/>
            <a:ext cx="3877819" cy="923330"/>
            <a:chOff x="2835863" y="1776123"/>
            <a:chExt cx="3877819" cy="923330"/>
          </a:xfrm>
        </p:grpSpPr>
        <p:sp>
          <p:nvSpPr>
            <p:cNvPr id="17" name="TextBox 16">
              <a:extLst>
                <a:ext uri="{FF2B5EF4-FFF2-40B4-BE49-F238E27FC236}">
                  <a16:creationId xmlns:a16="http://schemas.microsoft.com/office/drawing/2014/main" id="{9620663D-15A3-4EFF-A942-DD20000C5C08}"/>
                </a:ext>
              </a:extLst>
            </p:cNvPr>
            <p:cNvSpPr txBox="1"/>
            <p:nvPr/>
          </p:nvSpPr>
          <p:spPr>
            <a:xfrm>
              <a:off x="3169434" y="1776123"/>
              <a:ext cx="3544248" cy="923330"/>
            </a:xfrm>
            <a:prstGeom prst="rect">
              <a:avLst/>
            </a:prstGeom>
            <a:noFill/>
          </p:spPr>
          <p:txBody>
            <a:bodyPr wrap="square">
              <a:spAutoFit/>
            </a:bodyPr>
            <a:lstStyle/>
            <a:p>
              <a:r>
                <a:rPr lang="en-US" dirty="0"/>
                <a:t>TA acting as an employee to get another employee to change vendor bank information</a:t>
              </a:r>
            </a:p>
          </p:txBody>
        </p:sp>
        <p:sp>
          <p:nvSpPr>
            <p:cNvPr id="18" name="Oval 17">
              <a:extLst>
                <a:ext uri="{FF2B5EF4-FFF2-40B4-BE49-F238E27FC236}">
                  <a16:creationId xmlns:a16="http://schemas.microsoft.com/office/drawing/2014/main" id="{D581B11D-164C-4F0B-889C-39F0A84BBAA7}"/>
                </a:ext>
              </a:extLst>
            </p:cNvPr>
            <p:cNvSpPr/>
            <p:nvPr/>
          </p:nvSpPr>
          <p:spPr>
            <a:xfrm>
              <a:off x="2835863" y="2111328"/>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200" dirty="0">
                <a:solidFill>
                  <a:schemeClr val="tx1"/>
                </a:solidFill>
              </a:endParaRPr>
            </a:p>
          </p:txBody>
        </p:sp>
      </p:grpSp>
      <p:grpSp>
        <p:nvGrpSpPr>
          <p:cNvPr id="19" name="Group 18">
            <a:extLst>
              <a:ext uri="{FF2B5EF4-FFF2-40B4-BE49-F238E27FC236}">
                <a16:creationId xmlns:a16="http://schemas.microsoft.com/office/drawing/2014/main" id="{3DB9C091-0EE0-440A-894A-85CB9F651FAD}"/>
              </a:ext>
            </a:extLst>
          </p:cNvPr>
          <p:cNvGrpSpPr/>
          <p:nvPr/>
        </p:nvGrpSpPr>
        <p:grpSpPr>
          <a:xfrm>
            <a:off x="8129223" y="2998425"/>
            <a:ext cx="2274617" cy="369332"/>
            <a:chOff x="2835863" y="1826923"/>
            <a:chExt cx="2274617" cy="369332"/>
          </a:xfrm>
        </p:grpSpPr>
        <p:sp>
          <p:nvSpPr>
            <p:cNvPr id="20" name="TextBox 19">
              <a:extLst>
                <a:ext uri="{FF2B5EF4-FFF2-40B4-BE49-F238E27FC236}">
                  <a16:creationId xmlns:a16="http://schemas.microsoft.com/office/drawing/2014/main" id="{091D6414-7545-4888-9DA2-6F91BACCE54E}"/>
                </a:ext>
              </a:extLst>
            </p:cNvPr>
            <p:cNvSpPr txBox="1"/>
            <p:nvPr/>
          </p:nvSpPr>
          <p:spPr>
            <a:xfrm>
              <a:off x="3169434" y="1826923"/>
              <a:ext cx="1941046" cy="369332"/>
            </a:xfrm>
            <a:prstGeom prst="rect">
              <a:avLst/>
            </a:prstGeom>
            <a:noFill/>
          </p:spPr>
          <p:txBody>
            <a:bodyPr wrap="square">
              <a:spAutoFit/>
            </a:bodyPr>
            <a:lstStyle/>
            <a:p>
              <a:r>
                <a:rPr lang="en-US" dirty="0"/>
                <a:t>Urgent request</a:t>
              </a:r>
            </a:p>
          </p:txBody>
        </p:sp>
        <p:sp>
          <p:nvSpPr>
            <p:cNvPr id="21" name="Oval 20">
              <a:extLst>
                <a:ext uri="{FF2B5EF4-FFF2-40B4-BE49-F238E27FC236}">
                  <a16:creationId xmlns:a16="http://schemas.microsoft.com/office/drawing/2014/main" id="{987C7EAD-B77C-414B-B02D-0EC12529BD70}"/>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26" name="Group 25">
            <a:extLst>
              <a:ext uri="{FF2B5EF4-FFF2-40B4-BE49-F238E27FC236}">
                <a16:creationId xmlns:a16="http://schemas.microsoft.com/office/drawing/2014/main" id="{03B08F73-FB92-45C5-A649-F99843E42521}"/>
              </a:ext>
            </a:extLst>
          </p:cNvPr>
          <p:cNvGrpSpPr/>
          <p:nvPr/>
        </p:nvGrpSpPr>
        <p:grpSpPr>
          <a:xfrm>
            <a:off x="8153077" y="3745706"/>
            <a:ext cx="3097577" cy="369332"/>
            <a:chOff x="2835863" y="1826923"/>
            <a:chExt cx="3097577" cy="369332"/>
          </a:xfrm>
        </p:grpSpPr>
        <p:sp>
          <p:nvSpPr>
            <p:cNvPr id="27" name="TextBox 26">
              <a:extLst>
                <a:ext uri="{FF2B5EF4-FFF2-40B4-BE49-F238E27FC236}">
                  <a16:creationId xmlns:a16="http://schemas.microsoft.com/office/drawing/2014/main" id="{682A3D57-91D4-47F4-98C4-1762154C42FC}"/>
                </a:ext>
              </a:extLst>
            </p:cNvPr>
            <p:cNvSpPr txBox="1"/>
            <p:nvPr/>
          </p:nvSpPr>
          <p:spPr>
            <a:xfrm>
              <a:off x="3169434" y="1826923"/>
              <a:ext cx="2764006" cy="369332"/>
            </a:xfrm>
            <a:prstGeom prst="rect">
              <a:avLst/>
            </a:prstGeom>
            <a:noFill/>
          </p:spPr>
          <p:txBody>
            <a:bodyPr wrap="square">
              <a:spAutoFit/>
            </a:bodyPr>
            <a:lstStyle/>
            <a:p>
              <a:r>
                <a:rPr lang="en-US" dirty="0"/>
                <a:t>Sender can’t be reached</a:t>
              </a:r>
            </a:p>
          </p:txBody>
        </p:sp>
        <p:sp>
          <p:nvSpPr>
            <p:cNvPr id="28" name="Oval 27">
              <a:extLst>
                <a:ext uri="{FF2B5EF4-FFF2-40B4-BE49-F238E27FC236}">
                  <a16:creationId xmlns:a16="http://schemas.microsoft.com/office/drawing/2014/main" id="{E6C4C302-1081-465B-90F0-14A206754FE5}"/>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30" name="Group 29">
            <a:extLst>
              <a:ext uri="{FF2B5EF4-FFF2-40B4-BE49-F238E27FC236}">
                <a16:creationId xmlns:a16="http://schemas.microsoft.com/office/drawing/2014/main" id="{60FC6091-DD23-4D34-997C-A84F79F724CA}"/>
              </a:ext>
            </a:extLst>
          </p:cNvPr>
          <p:cNvGrpSpPr/>
          <p:nvPr/>
        </p:nvGrpSpPr>
        <p:grpSpPr>
          <a:xfrm>
            <a:off x="8153077" y="4492987"/>
            <a:ext cx="3877819" cy="369332"/>
            <a:chOff x="2835863" y="1826923"/>
            <a:chExt cx="3877819" cy="369332"/>
          </a:xfrm>
        </p:grpSpPr>
        <p:sp>
          <p:nvSpPr>
            <p:cNvPr id="31" name="TextBox 30">
              <a:extLst>
                <a:ext uri="{FF2B5EF4-FFF2-40B4-BE49-F238E27FC236}">
                  <a16:creationId xmlns:a16="http://schemas.microsoft.com/office/drawing/2014/main" id="{4CEF28B8-EFEE-4EE2-B8CB-D373DF153F29}"/>
                </a:ext>
              </a:extLst>
            </p:cNvPr>
            <p:cNvSpPr txBox="1"/>
            <p:nvPr/>
          </p:nvSpPr>
          <p:spPr>
            <a:xfrm>
              <a:off x="3169434" y="1826923"/>
              <a:ext cx="3544248" cy="369332"/>
            </a:xfrm>
            <a:prstGeom prst="rect">
              <a:avLst/>
            </a:prstGeom>
            <a:noFill/>
          </p:spPr>
          <p:txBody>
            <a:bodyPr wrap="square">
              <a:spAutoFit/>
            </a:bodyPr>
            <a:lstStyle/>
            <a:p>
              <a:r>
                <a:rPr lang="en-US" dirty="0"/>
                <a:t>Vendor probably IS owed money</a:t>
              </a:r>
            </a:p>
          </p:txBody>
        </p:sp>
        <p:sp>
          <p:nvSpPr>
            <p:cNvPr id="32" name="Oval 31">
              <a:extLst>
                <a:ext uri="{FF2B5EF4-FFF2-40B4-BE49-F238E27FC236}">
                  <a16:creationId xmlns:a16="http://schemas.microsoft.com/office/drawing/2014/main" id="{ACCB8967-3CCA-4BD5-B011-A82D8EF97792}"/>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33" name="Group 32">
            <a:extLst>
              <a:ext uri="{FF2B5EF4-FFF2-40B4-BE49-F238E27FC236}">
                <a16:creationId xmlns:a16="http://schemas.microsoft.com/office/drawing/2014/main" id="{4A545FF4-B245-4BED-9A8C-2D274D835481}"/>
              </a:ext>
            </a:extLst>
          </p:cNvPr>
          <p:cNvGrpSpPr/>
          <p:nvPr/>
        </p:nvGrpSpPr>
        <p:grpSpPr>
          <a:xfrm>
            <a:off x="8129223" y="5240268"/>
            <a:ext cx="3877819" cy="923330"/>
            <a:chOff x="2835863" y="1826923"/>
            <a:chExt cx="3877819" cy="923330"/>
          </a:xfrm>
        </p:grpSpPr>
        <p:sp>
          <p:nvSpPr>
            <p:cNvPr id="34" name="TextBox 33">
              <a:extLst>
                <a:ext uri="{FF2B5EF4-FFF2-40B4-BE49-F238E27FC236}">
                  <a16:creationId xmlns:a16="http://schemas.microsoft.com/office/drawing/2014/main" id="{88C83189-695F-4691-B4E3-A5FAB42835A9}"/>
                </a:ext>
              </a:extLst>
            </p:cNvPr>
            <p:cNvSpPr txBox="1"/>
            <p:nvPr/>
          </p:nvSpPr>
          <p:spPr>
            <a:xfrm>
              <a:off x="3169434" y="1826923"/>
              <a:ext cx="3544248" cy="923330"/>
            </a:xfrm>
            <a:prstGeom prst="rect">
              <a:avLst/>
            </a:prstGeom>
            <a:noFill/>
          </p:spPr>
          <p:txBody>
            <a:bodyPr wrap="square">
              <a:spAutoFit/>
            </a:bodyPr>
            <a:lstStyle/>
            <a:p>
              <a:r>
                <a:rPr lang="en-US" dirty="0"/>
                <a:t>When vendor doesn’t receive money, hack will likely be discovered</a:t>
              </a:r>
            </a:p>
          </p:txBody>
        </p:sp>
        <p:sp>
          <p:nvSpPr>
            <p:cNvPr id="35" name="Oval 34">
              <a:extLst>
                <a:ext uri="{FF2B5EF4-FFF2-40B4-BE49-F238E27FC236}">
                  <a16:creationId xmlns:a16="http://schemas.microsoft.com/office/drawing/2014/main" id="{51DB58F0-CF70-4CE6-A96C-392E413F0FFF}"/>
                </a:ext>
              </a:extLst>
            </p:cNvPr>
            <p:cNvSpPr/>
            <p:nvPr/>
          </p:nvSpPr>
          <p:spPr>
            <a:xfrm>
              <a:off x="2835863" y="2162128"/>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cxnSp>
        <p:nvCxnSpPr>
          <p:cNvPr id="39" name="Straight Arrow Connector 38">
            <a:extLst>
              <a:ext uri="{FF2B5EF4-FFF2-40B4-BE49-F238E27FC236}">
                <a16:creationId xmlns:a16="http://schemas.microsoft.com/office/drawing/2014/main" id="{6C8FE3A3-B207-42D0-B559-9ECA5E83AF3B}"/>
              </a:ext>
            </a:extLst>
          </p:cNvPr>
          <p:cNvCxnSpPr>
            <a:cxnSpLocks/>
          </p:cNvCxnSpPr>
          <p:nvPr/>
        </p:nvCxnSpPr>
        <p:spPr>
          <a:xfrm flipH="1">
            <a:off x="7217032" y="3189846"/>
            <a:ext cx="784069" cy="0"/>
          </a:xfrm>
          <a:prstGeom prst="straightConnector1">
            <a:avLst/>
          </a:prstGeom>
          <a:ln w="38100" cap="sq">
            <a:tailEnd type="triangle"/>
          </a:ln>
        </p:spPr>
        <p:style>
          <a:lnRef idx="1">
            <a:schemeClr val="accent1"/>
          </a:lnRef>
          <a:fillRef idx="0">
            <a:schemeClr val="accent1"/>
          </a:fillRef>
          <a:effectRef idx="0">
            <a:schemeClr val="dk1"/>
          </a:effectRef>
          <a:fontRef idx="minor">
            <a:schemeClr val="dk1"/>
          </a:fontRef>
        </p:style>
      </p:cxnSp>
      <p:cxnSp>
        <p:nvCxnSpPr>
          <p:cNvPr id="43" name="Straight Arrow Connector 42">
            <a:extLst>
              <a:ext uri="{FF2B5EF4-FFF2-40B4-BE49-F238E27FC236}">
                <a16:creationId xmlns:a16="http://schemas.microsoft.com/office/drawing/2014/main" id="{4C9D4868-3A6E-48E4-BD16-C070508C6A79}"/>
              </a:ext>
            </a:extLst>
          </p:cNvPr>
          <p:cNvCxnSpPr>
            <a:cxnSpLocks/>
          </p:cNvCxnSpPr>
          <p:nvPr/>
        </p:nvCxnSpPr>
        <p:spPr>
          <a:xfrm flipH="1" flipV="1">
            <a:off x="3369725" y="3618681"/>
            <a:ext cx="4631376" cy="313486"/>
          </a:xfrm>
          <a:prstGeom prst="straightConnector1">
            <a:avLst/>
          </a:prstGeom>
          <a:ln w="38100" cap="sq">
            <a:tailEnd type="triangle"/>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14729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 presetClass="entr" presetSubtype="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FBA36B-01E5-4EF4-B4C0-FC9D4F37CDC6}"/>
              </a:ext>
            </a:extLst>
          </p:cNvPr>
          <p:cNvSpPr>
            <a:spLocks noGrp="1"/>
          </p:cNvSpPr>
          <p:nvPr>
            <p:ph type="body" sz="quarter" idx="17"/>
          </p:nvPr>
        </p:nvSpPr>
        <p:spPr>
          <a:xfrm>
            <a:off x="457200" y="1600200"/>
            <a:ext cx="5543550" cy="4343400"/>
          </a:xfrm>
        </p:spPr>
        <p:txBody>
          <a:bodyPr/>
          <a:lstStyle/>
          <a:p>
            <a:r>
              <a:rPr lang="en-US" dirty="0"/>
              <a:t>Require multi-factor authentication (MFA) for email &amp; other web platforms</a:t>
            </a:r>
          </a:p>
          <a:p>
            <a:r>
              <a:rPr lang="en-US" dirty="0"/>
              <a:t>Train staff to look for suspicious emails</a:t>
            </a:r>
          </a:p>
          <a:p>
            <a:r>
              <a:rPr lang="en-US" dirty="0"/>
              <a:t>Promote culture of security awareness </a:t>
            </a:r>
          </a:p>
          <a:p>
            <a:r>
              <a:rPr lang="en-US" dirty="0"/>
              <a:t>Don’t just delete suspect emails—report to IT</a:t>
            </a:r>
          </a:p>
          <a:p>
            <a:r>
              <a:rPr lang="en-US" dirty="0"/>
              <a:t>Conduct phishing exercises on employees</a:t>
            </a:r>
          </a:p>
          <a:p>
            <a:r>
              <a:rPr lang="en-US" dirty="0"/>
              <a:t>Be suspicious of requests to re-enter username &amp; password</a:t>
            </a:r>
          </a:p>
          <a:p>
            <a:r>
              <a:rPr lang="en-US" dirty="0"/>
              <a:t>Employ robust email filtering tools</a:t>
            </a:r>
          </a:p>
          <a:p>
            <a:r>
              <a:rPr lang="en-US" dirty="0"/>
              <a:t>Block or alert new auto-forwarding rules</a:t>
            </a:r>
          </a:p>
          <a:p>
            <a:pPr marL="0" indent="0">
              <a:buNone/>
            </a:pPr>
            <a:endParaRPr lang="en-US" dirty="0"/>
          </a:p>
        </p:txBody>
      </p:sp>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E-mail compromise                           LOSS PREVENTION</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8" name="Picture Placeholder 7" descr="A close up of a device&#10;&#10;Description automatically generated">
            <a:extLst>
              <a:ext uri="{FF2B5EF4-FFF2-40B4-BE49-F238E27FC236}">
                <a16:creationId xmlns:a16="http://schemas.microsoft.com/office/drawing/2014/main" id="{922FFA69-FA36-4060-8ECF-981293C710E0}"/>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t="4415" b="4415"/>
          <a:stretch/>
        </p:blipFill>
        <p:spPr>
          <a:xfrm>
            <a:off x="6096000" y="0"/>
            <a:ext cx="6096000" cy="6858000"/>
          </a:xfrm>
          <a:prstGeom prst="rect">
            <a:avLst/>
          </a:prstGeom>
        </p:spPr>
      </p:pic>
      <p:pic>
        <p:nvPicPr>
          <p:cNvPr id="6" name="Picture 5">
            <a:extLst>
              <a:ext uri="{FF2B5EF4-FFF2-40B4-BE49-F238E27FC236}">
                <a16:creationId xmlns:a16="http://schemas.microsoft.com/office/drawing/2014/main" id="{1C16C5B3-1714-479E-BDAB-55F5768E0C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6080760"/>
            <a:ext cx="548640" cy="548640"/>
          </a:xfrm>
          <a:prstGeom prst="rect">
            <a:avLst/>
          </a:prstGeom>
        </p:spPr>
      </p:pic>
    </p:spTree>
    <p:extLst>
      <p:ext uri="{BB962C8B-B14F-4D97-AF65-F5344CB8AC3E}">
        <p14:creationId xmlns:p14="http://schemas.microsoft.com/office/powerpoint/2010/main" val="327434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Gone in a Keystroke: Inside a Business Email Hack">
            <a:hlinkClick r:id="" action="ppaction://media"/>
            <a:extLst>
              <a:ext uri="{FF2B5EF4-FFF2-40B4-BE49-F238E27FC236}">
                <a16:creationId xmlns:a16="http://schemas.microsoft.com/office/drawing/2014/main" id="{B3859FAC-7D3E-2331-F481-61B2AE863059}"/>
              </a:ext>
            </a:extLst>
          </p:cNvPr>
          <p:cNvPicPr>
            <a:picLocks noRot="1" noChangeAspect="1"/>
          </p:cNvPicPr>
          <p:nvPr>
            <a:videoFile r:link="rId1"/>
          </p:nvPr>
        </p:nvPicPr>
        <p:blipFill>
          <a:blip r:embed="rId3"/>
          <a:stretch>
            <a:fillRect/>
          </a:stretch>
        </p:blipFill>
        <p:spPr>
          <a:xfrm>
            <a:off x="780585" y="550359"/>
            <a:ext cx="10189879" cy="5757282"/>
          </a:xfrm>
          <a:prstGeom prst="rect">
            <a:avLst/>
          </a:prstGeom>
        </p:spPr>
      </p:pic>
    </p:spTree>
    <p:extLst>
      <p:ext uri="{BB962C8B-B14F-4D97-AF65-F5344CB8AC3E}">
        <p14:creationId xmlns:p14="http://schemas.microsoft.com/office/powerpoint/2010/main" val="285605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8F085-207A-450C-8E84-22C2E73BC7BB}"/>
              </a:ext>
            </a:extLst>
          </p:cNvPr>
          <p:cNvSpPr>
            <a:spLocks noGrp="1"/>
          </p:cNvSpPr>
          <p:nvPr>
            <p:ph type="body" sz="quarter" idx="13"/>
          </p:nvPr>
        </p:nvSpPr>
        <p:spPr/>
        <p:txBody>
          <a:bodyPr/>
          <a:lstStyle/>
          <a:p>
            <a:r>
              <a:rPr lang="en-US" dirty="0"/>
              <a:t>Top threats: </a:t>
            </a:r>
            <a:br>
              <a:rPr lang="en-US" dirty="0"/>
            </a:br>
            <a:r>
              <a:rPr lang="en-US" dirty="0"/>
              <a:t>Ransomware</a:t>
            </a:r>
          </a:p>
        </p:txBody>
      </p:sp>
    </p:spTree>
    <p:extLst>
      <p:ext uri="{BB962C8B-B14F-4D97-AF65-F5344CB8AC3E}">
        <p14:creationId xmlns:p14="http://schemas.microsoft.com/office/powerpoint/2010/main" val="156752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Ransomware:</a:t>
            </a:r>
          </a:p>
        </p:txBody>
      </p:sp>
      <p:pic>
        <p:nvPicPr>
          <p:cNvPr id="8" name="Picture 7">
            <a:extLst>
              <a:ext uri="{FF2B5EF4-FFF2-40B4-BE49-F238E27FC236}">
                <a16:creationId xmlns:a16="http://schemas.microsoft.com/office/drawing/2014/main" id="{96DCE64C-3125-4BC4-88A4-8250AD905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7" name="Picture 2" descr="Toll confirms ransomware behind IT shutdown | CSO Online">
            <a:extLst>
              <a:ext uri="{FF2B5EF4-FFF2-40B4-BE49-F238E27FC236}">
                <a16:creationId xmlns:a16="http://schemas.microsoft.com/office/drawing/2014/main" id="{87E87521-C989-4D07-A13B-84E78BAA4E52}"/>
              </a:ext>
            </a:extLst>
          </p:cNvPr>
          <p:cNvPicPr>
            <a:picLocks noGrp="1" noChangeAspect="1" noChangeArrowheads="1"/>
          </p:cNvPicPr>
          <p:nvPr>
            <p:ph type="pic" sz="quarter" idx="15"/>
          </p:nvPr>
        </p:nvPicPr>
        <p:blipFill rotWithShape="1">
          <a:blip r:embed="rId4" cstate="email">
            <a:extLst>
              <a:ext uri="{28A0092B-C50C-407E-A947-70E740481C1C}">
                <a14:useLocalDpi xmlns:a14="http://schemas.microsoft.com/office/drawing/2010/main"/>
              </a:ext>
            </a:extLst>
          </a:blip>
          <a:srcRect l="13188" r="37130" b="16161"/>
          <a:stretch/>
        </p:blipFill>
        <p:spPr bwMode="auto">
          <a:xfrm>
            <a:off x="6096000" y="0"/>
            <a:ext cx="6096000" cy="6858000"/>
          </a:xfrm>
          <a:prstGeom prst="rect">
            <a:avLst/>
          </a:prstGeom>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AD752D-1B56-4FE6-9907-1BB7A38A1419}"/>
              </a:ext>
            </a:extLst>
          </p:cNvPr>
          <p:cNvSpPr txBox="1"/>
          <p:nvPr/>
        </p:nvSpPr>
        <p:spPr>
          <a:xfrm>
            <a:off x="6385952" y="506460"/>
            <a:ext cx="5248329" cy="79759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a:ea typeface="+mn-ea"/>
                <a:cs typeface="+mn-cs"/>
              </a:rPr>
              <a:t>Malicious software designed to block access to a computer system until money is paid</a:t>
            </a:r>
          </a:p>
        </p:txBody>
      </p:sp>
      <p:grpSp>
        <p:nvGrpSpPr>
          <p:cNvPr id="25" name="Group 24">
            <a:extLst>
              <a:ext uri="{FF2B5EF4-FFF2-40B4-BE49-F238E27FC236}">
                <a16:creationId xmlns:a16="http://schemas.microsoft.com/office/drawing/2014/main" id="{41512560-32DB-4E1F-BED6-04C9BFFB15D4}"/>
              </a:ext>
            </a:extLst>
          </p:cNvPr>
          <p:cNvGrpSpPr/>
          <p:nvPr/>
        </p:nvGrpSpPr>
        <p:grpSpPr>
          <a:xfrm>
            <a:off x="662062" y="1964420"/>
            <a:ext cx="5575917" cy="615553"/>
            <a:chOff x="662062" y="1964420"/>
            <a:chExt cx="5575917" cy="615553"/>
          </a:xfrm>
        </p:grpSpPr>
        <p:sp>
          <p:nvSpPr>
            <p:cNvPr id="17" name="TextBox 16">
              <a:extLst>
                <a:ext uri="{FF2B5EF4-FFF2-40B4-BE49-F238E27FC236}">
                  <a16:creationId xmlns:a16="http://schemas.microsoft.com/office/drawing/2014/main" id="{53067BA2-7F38-4764-BE05-31CF459CC5C0}"/>
                </a:ext>
              </a:extLst>
            </p:cNvPr>
            <p:cNvSpPr txBox="1"/>
            <p:nvPr/>
          </p:nvSpPr>
          <p:spPr>
            <a:xfrm>
              <a:off x="662062" y="1964420"/>
              <a:ext cx="5190811" cy="61555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New versions are sophisticated, encrypting data and backups, propagating quickly through systems</a:t>
              </a:r>
            </a:p>
          </p:txBody>
        </p:sp>
        <p:sp>
          <p:nvSpPr>
            <p:cNvPr id="18" name="Oval 17">
              <a:extLst>
                <a:ext uri="{FF2B5EF4-FFF2-40B4-BE49-F238E27FC236}">
                  <a16:creationId xmlns:a16="http://schemas.microsoft.com/office/drawing/2014/main" id="{6CA517D9-D979-44D4-B486-8F82FB611271}"/>
                </a:ext>
              </a:extLst>
            </p:cNvPr>
            <p:cNvSpPr/>
            <p:nvPr/>
          </p:nvSpPr>
          <p:spPr>
            <a:xfrm>
              <a:off x="5954020" y="2130217"/>
              <a:ext cx="283959" cy="283959"/>
            </a:xfrm>
            <a:prstGeom prst="ellipse">
              <a:avLst/>
            </a:prstGeom>
            <a:solidFill>
              <a:schemeClr val="bg1"/>
            </a:solidFill>
            <a:ln w="28575">
              <a:solidFill>
                <a:srgbClr val="342738"/>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26" name="Group 25">
            <a:extLst>
              <a:ext uri="{FF2B5EF4-FFF2-40B4-BE49-F238E27FC236}">
                <a16:creationId xmlns:a16="http://schemas.microsoft.com/office/drawing/2014/main" id="{5250ADF0-B4E9-4D75-8E96-EB95BC63C245}"/>
              </a:ext>
            </a:extLst>
          </p:cNvPr>
          <p:cNvGrpSpPr/>
          <p:nvPr/>
        </p:nvGrpSpPr>
        <p:grpSpPr>
          <a:xfrm>
            <a:off x="644388" y="3108590"/>
            <a:ext cx="5593591" cy="353943"/>
            <a:chOff x="644388" y="3108590"/>
            <a:chExt cx="5593591" cy="353943"/>
          </a:xfrm>
        </p:grpSpPr>
        <p:sp>
          <p:nvSpPr>
            <p:cNvPr id="11" name="TextBox 10">
              <a:extLst>
                <a:ext uri="{FF2B5EF4-FFF2-40B4-BE49-F238E27FC236}">
                  <a16:creationId xmlns:a16="http://schemas.microsoft.com/office/drawing/2014/main" id="{A8B27BAC-3997-4DAC-B44F-A42EB3FD5CA2}"/>
                </a:ext>
              </a:extLst>
            </p:cNvPr>
            <p:cNvSpPr txBox="1"/>
            <p:nvPr/>
          </p:nvSpPr>
          <p:spPr>
            <a:xfrm>
              <a:off x="644388" y="3108590"/>
              <a:ext cx="5208486" cy="35394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Some versions involve element of data exfiltration</a:t>
              </a:r>
            </a:p>
          </p:txBody>
        </p:sp>
        <p:sp>
          <p:nvSpPr>
            <p:cNvPr id="20" name="Oval 19">
              <a:extLst>
                <a:ext uri="{FF2B5EF4-FFF2-40B4-BE49-F238E27FC236}">
                  <a16:creationId xmlns:a16="http://schemas.microsoft.com/office/drawing/2014/main" id="{A335E6B5-830F-4AD1-842B-7224609D834A}"/>
                </a:ext>
              </a:extLst>
            </p:cNvPr>
            <p:cNvSpPr/>
            <p:nvPr/>
          </p:nvSpPr>
          <p:spPr>
            <a:xfrm>
              <a:off x="5954020" y="3143582"/>
              <a:ext cx="283959" cy="283959"/>
            </a:xfrm>
            <a:prstGeom prst="ellipse">
              <a:avLst/>
            </a:prstGeom>
            <a:solidFill>
              <a:schemeClr val="bg1"/>
            </a:solidFill>
            <a:ln w="28575">
              <a:solidFill>
                <a:srgbClr val="342738"/>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27" name="Group 26">
            <a:extLst>
              <a:ext uri="{FF2B5EF4-FFF2-40B4-BE49-F238E27FC236}">
                <a16:creationId xmlns:a16="http://schemas.microsoft.com/office/drawing/2014/main" id="{5A7D97F5-954D-4D79-A369-9AC68DDE157A}"/>
              </a:ext>
            </a:extLst>
          </p:cNvPr>
          <p:cNvGrpSpPr/>
          <p:nvPr/>
        </p:nvGrpSpPr>
        <p:grpSpPr>
          <a:xfrm>
            <a:off x="644388" y="3991150"/>
            <a:ext cx="5593591" cy="353943"/>
            <a:chOff x="644388" y="3991150"/>
            <a:chExt cx="5593591" cy="353943"/>
          </a:xfrm>
        </p:grpSpPr>
        <p:sp>
          <p:nvSpPr>
            <p:cNvPr id="15" name="TextBox 14">
              <a:extLst>
                <a:ext uri="{FF2B5EF4-FFF2-40B4-BE49-F238E27FC236}">
                  <a16:creationId xmlns:a16="http://schemas.microsoft.com/office/drawing/2014/main" id="{F894BFBA-0636-43CF-B076-8027E2E2B5ED}"/>
                </a:ext>
              </a:extLst>
            </p:cNvPr>
            <p:cNvSpPr txBox="1"/>
            <p:nvPr/>
          </p:nvSpPr>
          <p:spPr>
            <a:xfrm>
              <a:off x="644388" y="3991150"/>
              <a:ext cx="5208486" cy="35394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Ransom is last resort, but becoming more common</a:t>
              </a:r>
            </a:p>
          </p:txBody>
        </p:sp>
        <p:sp>
          <p:nvSpPr>
            <p:cNvPr id="21" name="Oval 20">
              <a:extLst>
                <a:ext uri="{FF2B5EF4-FFF2-40B4-BE49-F238E27FC236}">
                  <a16:creationId xmlns:a16="http://schemas.microsoft.com/office/drawing/2014/main" id="{EEB60F75-9CE2-41EF-90DF-E22CC54D0C6B}"/>
                </a:ext>
              </a:extLst>
            </p:cNvPr>
            <p:cNvSpPr/>
            <p:nvPr/>
          </p:nvSpPr>
          <p:spPr>
            <a:xfrm>
              <a:off x="5954020" y="4026142"/>
              <a:ext cx="283959" cy="283959"/>
            </a:xfrm>
            <a:prstGeom prst="ellipse">
              <a:avLst/>
            </a:prstGeom>
            <a:solidFill>
              <a:schemeClr val="bg1"/>
            </a:solidFill>
            <a:ln w="28575">
              <a:solidFill>
                <a:srgbClr val="342738"/>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28" name="Group 27">
            <a:extLst>
              <a:ext uri="{FF2B5EF4-FFF2-40B4-BE49-F238E27FC236}">
                <a16:creationId xmlns:a16="http://schemas.microsoft.com/office/drawing/2014/main" id="{76241408-FDCB-423F-BAE7-65FA429A8AE8}"/>
              </a:ext>
            </a:extLst>
          </p:cNvPr>
          <p:cNvGrpSpPr/>
          <p:nvPr/>
        </p:nvGrpSpPr>
        <p:grpSpPr>
          <a:xfrm>
            <a:off x="662062" y="4873710"/>
            <a:ext cx="5593592" cy="615553"/>
            <a:chOff x="662062" y="4873710"/>
            <a:chExt cx="5593592" cy="615553"/>
          </a:xfrm>
        </p:grpSpPr>
        <p:sp>
          <p:nvSpPr>
            <p:cNvPr id="13" name="TextBox 12">
              <a:extLst>
                <a:ext uri="{FF2B5EF4-FFF2-40B4-BE49-F238E27FC236}">
                  <a16:creationId xmlns:a16="http://schemas.microsoft.com/office/drawing/2014/main" id="{99F47DB3-AAC2-4EA9-A9F9-BFB1C029705F}"/>
                </a:ext>
              </a:extLst>
            </p:cNvPr>
            <p:cNvSpPr txBox="1"/>
            <p:nvPr/>
          </p:nvSpPr>
          <p:spPr>
            <a:xfrm>
              <a:off x="662062" y="4873710"/>
              <a:ext cx="5208486" cy="61555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Smaller criminal groups can be troublesome to deal with: additional demands, key validity, etc.</a:t>
              </a:r>
            </a:p>
          </p:txBody>
        </p:sp>
        <p:sp>
          <p:nvSpPr>
            <p:cNvPr id="22" name="Oval 21">
              <a:extLst>
                <a:ext uri="{FF2B5EF4-FFF2-40B4-BE49-F238E27FC236}">
                  <a16:creationId xmlns:a16="http://schemas.microsoft.com/office/drawing/2014/main" id="{BEC235A1-3A24-4F40-A320-36A0EDB30827}"/>
                </a:ext>
              </a:extLst>
            </p:cNvPr>
            <p:cNvSpPr/>
            <p:nvPr/>
          </p:nvSpPr>
          <p:spPr>
            <a:xfrm>
              <a:off x="5971695" y="5039507"/>
              <a:ext cx="283959" cy="283959"/>
            </a:xfrm>
            <a:prstGeom prst="ellipse">
              <a:avLst/>
            </a:prstGeom>
            <a:solidFill>
              <a:schemeClr val="bg1"/>
            </a:solidFill>
            <a:ln w="28575">
              <a:solidFill>
                <a:srgbClr val="342738"/>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sp>
        <p:nvSpPr>
          <p:cNvPr id="23" name="Freeform: Shape 22">
            <a:extLst>
              <a:ext uri="{FF2B5EF4-FFF2-40B4-BE49-F238E27FC236}">
                <a16:creationId xmlns:a16="http://schemas.microsoft.com/office/drawing/2014/main" id="{8153FF38-B547-4EFF-BA13-E8085D293840}"/>
              </a:ext>
            </a:extLst>
          </p:cNvPr>
          <p:cNvSpPr/>
          <p:nvPr/>
        </p:nvSpPr>
        <p:spPr>
          <a:xfrm>
            <a:off x="3356044" y="428017"/>
            <a:ext cx="2743200" cy="542880"/>
          </a:xfrm>
          <a:custGeom>
            <a:avLst/>
            <a:gdLst>
              <a:gd name="connsiteX0" fmla="*/ 0 w 2587558"/>
              <a:gd name="connsiteY0" fmla="*/ 466928 h 466928"/>
              <a:gd name="connsiteX1" fmla="*/ 0 w 2587558"/>
              <a:gd name="connsiteY1" fmla="*/ 0 h 466928"/>
              <a:gd name="connsiteX2" fmla="*/ 2587558 w 2587558"/>
              <a:gd name="connsiteY2" fmla="*/ 0 h 466928"/>
            </a:gdLst>
            <a:ahLst/>
            <a:cxnLst>
              <a:cxn ang="0">
                <a:pos x="connsiteX0" y="connsiteY0"/>
              </a:cxn>
              <a:cxn ang="0">
                <a:pos x="connsiteX1" y="connsiteY1"/>
              </a:cxn>
              <a:cxn ang="0">
                <a:pos x="connsiteX2" y="connsiteY2"/>
              </a:cxn>
            </a:cxnLst>
            <a:rect l="l" t="t" r="r" b="b"/>
            <a:pathLst>
              <a:path w="2587558" h="466928">
                <a:moveTo>
                  <a:pt x="0" y="466928"/>
                </a:moveTo>
                <a:lnTo>
                  <a:pt x="0" y="0"/>
                </a:lnTo>
                <a:lnTo>
                  <a:pt x="2587558" y="0"/>
                </a:lnTo>
              </a:path>
            </a:pathLst>
          </a:custGeom>
          <a:noFill/>
          <a:ln w="19050">
            <a:solidFill>
              <a:srgbClr val="342738"/>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sp>
        <p:nvSpPr>
          <p:cNvPr id="24" name="Freeform: Shape 23">
            <a:extLst>
              <a:ext uri="{FF2B5EF4-FFF2-40B4-BE49-F238E27FC236}">
                <a16:creationId xmlns:a16="http://schemas.microsoft.com/office/drawing/2014/main" id="{A3CC326F-E84C-44D7-8F1F-A3B6E53075C5}"/>
              </a:ext>
            </a:extLst>
          </p:cNvPr>
          <p:cNvSpPr/>
          <p:nvPr/>
        </p:nvSpPr>
        <p:spPr>
          <a:xfrm>
            <a:off x="6099242" y="428017"/>
            <a:ext cx="5642042" cy="1001949"/>
          </a:xfrm>
          <a:custGeom>
            <a:avLst/>
            <a:gdLst>
              <a:gd name="connsiteX0" fmla="*/ 0 w 5642042"/>
              <a:gd name="connsiteY0" fmla="*/ 0 h 1001949"/>
              <a:gd name="connsiteX1" fmla="*/ 5632315 w 5642042"/>
              <a:gd name="connsiteY1" fmla="*/ 0 h 1001949"/>
              <a:gd name="connsiteX2" fmla="*/ 5642042 w 5642042"/>
              <a:gd name="connsiteY2" fmla="*/ 107004 h 1001949"/>
              <a:gd name="connsiteX3" fmla="*/ 5642042 w 5642042"/>
              <a:gd name="connsiteY3" fmla="*/ 1001949 h 1001949"/>
              <a:gd name="connsiteX4" fmla="*/ 418289 w 5642042"/>
              <a:gd name="connsiteY4" fmla="*/ 1001949 h 100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42" h="1001949">
                <a:moveTo>
                  <a:pt x="0" y="0"/>
                </a:moveTo>
                <a:lnTo>
                  <a:pt x="5632315" y="0"/>
                </a:lnTo>
                <a:lnTo>
                  <a:pt x="5642042" y="107004"/>
                </a:lnTo>
                <a:lnTo>
                  <a:pt x="5642042" y="1001949"/>
                </a:lnTo>
                <a:lnTo>
                  <a:pt x="418289" y="1001949"/>
                </a:lnTo>
              </a:path>
            </a:pathLst>
          </a:custGeom>
          <a:noFill/>
          <a:ln w="19050">
            <a:solidFill>
              <a:schemeClr val="bg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29" name="Picture 28">
            <a:extLst>
              <a:ext uri="{FF2B5EF4-FFF2-40B4-BE49-F238E27FC236}">
                <a16:creationId xmlns:a16="http://schemas.microsoft.com/office/drawing/2014/main" id="{98D2E15B-F4B9-4356-AB92-82D9FE7D6F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6080760"/>
            <a:ext cx="548640" cy="548640"/>
          </a:xfrm>
          <a:prstGeom prst="rect">
            <a:avLst/>
          </a:prstGeom>
        </p:spPr>
      </p:pic>
    </p:spTree>
    <p:extLst>
      <p:ext uri="{BB962C8B-B14F-4D97-AF65-F5344CB8AC3E}">
        <p14:creationId xmlns:p14="http://schemas.microsoft.com/office/powerpoint/2010/main" val="23242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Ransomware:</a:t>
            </a:r>
          </a:p>
        </p:txBody>
      </p:sp>
      <p:pic>
        <p:nvPicPr>
          <p:cNvPr id="8" name="Picture 7">
            <a:extLst>
              <a:ext uri="{FF2B5EF4-FFF2-40B4-BE49-F238E27FC236}">
                <a16:creationId xmlns:a16="http://schemas.microsoft.com/office/drawing/2014/main" id="{96DCE64C-3125-4BC4-88A4-8250AD905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7" name="Picture 2" descr="Toll confirms ransomware behind IT shutdown | CSO Online">
            <a:extLst>
              <a:ext uri="{FF2B5EF4-FFF2-40B4-BE49-F238E27FC236}">
                <a16:creationId xmlns:a16="http://schemas.microsoft.com/office/drawing/2014/main" id="{87E87521-C989-4D07-A13B-84E78BAA4E52}"/>
              </a:ext>
            </a:extLst>
          </p:cNvPr>
          <p:cNvPicPr>
            <a:picLocks noGrp="1" noChangeAspect="1" noChangeArrowheads="1"/>
          </p:cNvPicPr>
          <p:nvPr>
            <p:ph type="pic" sz="quarter" idx="15"/>
          </p:nvPr>
        </p:nvPicPr>
        <p:blipFill rotWithShape="1">
          <a:blip r:embed="rId4" cstate="email">
            <a:extLst>
              <a:ext uri="{28A0092B-C50C-407E-A947-70E740481C1C}">
                <a14:useLocalDpi xmlns:a14="http://schemas.microsoft.com/office/drawing/2010/main"/>
              </a:ext>
            </a:extLst>
          </a:blip>
          <a:srcRect l="13188" r="37130" b="16161"/>
          <a:stretch/>
        </p:blipFill>
        <p:spPr bwMode="auto">
          <a:xfrm>
            <a:off x="6096000" y="0"/>
            <a:ext cx="6096000" cy="6858000"/>
          </a:xfrm>
          <a:prstGeom prst="rect">
            <a:avLst/>
          </a:prstGeom>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AD752D-1B56-4FE6-9907-1BB7A38A1419}"/>
              </a:ext>
            </a:extLst>
          </p:cNvPr>
          <p:cNvSpPr txBox="1"/>
          <p:nvPr/>
        </p:nvSpPr>
        <p:spPr>
          <a:xfrm>
            <a:off x="6385952" y="506460"/>
            <a:ext cx="5248329" cy="79759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a:ea typeface="+mn-ea"/>
                <a:cs typeface="+mn-cs"/>
              </a:rPr>
              <a:t>Malicious software designed to block access to a computer system until money is paid</a:t>
            </a:r>
          </a:p>
        </p:txBody>
      </p:sp>
      <p:sp>
        <p:nvSpPr>
          <p:cNvPr id="23" name="Freeform: Shape 22">
            <a:extLst>
              <a:ext uri="{FF2B5EF4-FFF2-40B4-BE49-F238E27FC236}">
                <a16:creationId xmlns:a16="http://schemas.microsoft.com/office/drawing/2014/main" id="{8153FF38-B547-4EFF-BA13-E8085D293840}"/>
              </a:ext>
            </a:extLst>
          </p:cNvPr>
          <p:cNvSpPr/>
          <p:nvPr/>
        </p:nvSpPr>
        <p:spPr>
          <a:xfrm>
            <a:off x="3356044" y="428017"/>
            <a:ext cx="2743200" cy="542880"/>
          </a:xfrm>
          <a:custGeom>
            <a:avLst/>
            <a:gdLst>
              <a:gd name="connsiteX0" fmla="*/ 0 w 2587558"/>
              <a:gd name="connsiteY0" fmla="*/ 466928 h 466928"/>
              <a:gd name="connsiteX1" fmla="*/ 0 w 2587558"/>
              <a:gd name="connsiteY1" fmla="*/ 0 h 466928"/>
              <a:gd name="connsiteX2" fmla="*/ 2587558 w 2587558"/>
              <a:gd name="connsiteY2" fmla="*/ 0 h 466928"/>
            </a:gdLst>
            <a:ahLst/>
            <a:cxnLst>
              <a:cxn ang="0">
                <a:pos x="connsiteX0" y="connsiteY0"/>
              </a:cxn>
              <a:cxn ang="0">
                <a:pos x="connsiteX1" y="connsiteY1"/>
              </a:cxn>
              <a:cxn ang="0">
                <a:pos x="connsiteX2" y="connsiteY2"/>
              </a:cxn>
            </a:cxnLst>
            <a:rect l="l" t="t" r="r" b="b"/>
            <a:pathLst>
              <a:path w="2587558" h="466928">
                <a:moveTo>
                  <a:pt x="0" y="466928"/>
                </a:moveTo>
                <a:lnTo>
                  <a:pt x="0" y="0"/>
                </a:lnTo>
                <a:lnTo>
                  <a:pt x="2587558" y="0"/>
                </a:lnTo>
              </a:path>
            </a:pathLst>
          </a:custGeom>
          <a:noFill/>
          <a:ln w="19050">
            <a:solidFill>
              <a:srgbClr val="342738"/>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sp>
        <p:nvSpPr>
          <p:cNvPr id="24" name="Freeform: Shape 23">
            <a:extLst>
              <a:ext uri="{FF2B5EF4-FFF2-40B4-BE49-F238E27FC236}">
                <a16:creationId xmlns:a16="http://schemas.microsoft.com/office/drawing/2014/main" id="{A3CC326F-E84C-44D7-8F1F-A3B6E53075C5}"/>
              </a:ext>
            </a:extLst>
          </p:cNvPr>
          <p:cNvSpPr/>
          <p:nvPr/>
        </p:nvSpPr>
        <p:spPr>
          <a:xfrm>
            <a:off x="6099242" y="428017"/>
            <a:ext cx="5642042" cy="1001949"/>
          </a:xfrm>
          <a:custGeom>
            <a:avLst/>
            <a:gdLst>
              <a:gd name="connsiteX0" fmla="*/ 0 w 5642042"/>
              <a:gd name="connsiteY0" fmla="*/ 0 h 1001949"/>
              <a:gd name="connsiteX1" fmla="*/ 5632315 w 5642042"/>
              <a:gd name="connsiteY1" fmla="*/ 0 h 1001949"/>
              <a:gd name="connsiteX2" fmla="*/ 5642042 w 5642042"/>
              <a:gd name="connsiteY2" fmla="*/ 107004 h 1001949"/>
              <a:gd name="connsiteX3" fmla="*/ 5642042 w 5642042"/>
              <a:gd name="connsiteY3" fmla="*/ 1001949 h 1001949"/>
              <a:gd name="connsiteX4" fmla="*/ 418289 w 5642042"/>
              <a:gd name="connsiteY4" fmla="*/ 1001949 h 100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042" h="1001949">
                <a:moveTo>
                  <a:pt x="0" y="0"/>
                </a:moveTo>
                <a:lnTo>
                  <a:pt x="5632315" y="0"/>
                </a:lnTo>
                <a:lnTo>
                  <a:pt x="5642042" y="107004"/>
                </a:lnTo>
                <a:lnTo>
                  <a:pt x="5642042" y="1001949"/>
                </a:lnTo>
                <a:lnTo>
                  <a:pt x="418289" y="1001949"/>
                </a:lnTo>
              </a:path>
            </a:pathLst>
          </a:custGeom>
          <a:noFill/>
          <a:ln w="19050">
            <a:solidFill>
              <a:schemeClr val="bg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29" name="Picture 28">
            <a:extLst>
              <a:ext uri="{FF2B5EF4-FFF2-40B4-BE49-F238E27FC236}">
                <a16:creationId xmlns:a16="http://schemas.microsoft.com/office/drawing/2014/main" id="{98D2E15B-F4B9-4356-AB92-82D9FE7D6F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6080760"/>
            <a:ext cx="548640" cy="548640"/>
          </a:xfrm>
          <a:prstGeom prst="rect">
            <a:avLst/>
          </a:prstGeom>
        </p:spPr>
      </p:pic>
      <p:pic>
        <p:nvPicPr>
          <p:cNvPr id="10" name="Picture 9">
            <a:extLst>
              <a:ext uri="{FF2B5EF4-FFF2-40B4-BE49-F238E27FC236}">
                <a16:creationId xmlns:a16="http://schemas.microsoft.com/office/drawing/2014/main" id="{DBD4758F-347D-C838-104F-A355619ECDDC}"/>
              </a:ext>
            </a:extLst>
          </p:cNvPr>
          <p:cNvPicPr>
            <a:picLocks noChangeAspect="1"/>
          </p:cNvPicPr>
          <p:nvPr/>
        </p:nvPicPr>
        <p:blipFill rotWithShape="1">
          <a:blip r:embed="rId5"/>
          <a:srcRect l="42713" t="38096" r="28110" b="19184"/>
          <a:stretch/>
        </p:blipFill>
        <p:spPr>
          <a:xfrm>
            <a:off x="816498" y="1304051"/>
            <a:ext cx="4447196" cy="3320453"/>
          </a:xfrm>
          <a:prstGeom prst="rect">
            <a:avLst/>
          </a:prstGeom>
        </p:spPr>
      </p:pic>
      <p:pic>
        <p:nvPicPr>
          <p:cNvPr id="14" name="Picture 13">
            <a:extLst>
              <a:ext uri="{FF2B5EF4-FFF2-40B4-BE49-F238E27FC236}">
                <a16:creationId xmlns:a16="http://schemas.microsoft.com/office/drawing/2014/main" id="{0FAE7FBF-20E0-1DBC-12FC-54458A49B253}"/>
              </a:ext>
            </a:extLst>
          </p:cNvPr>
          <p:cNvPicPr>
            <a:picLocks noChangeAspect="1"/>
          </p:cNvPicPr>
          <p:nvPr/>
        </p:nvPicPr>
        <p:blipFill rotWithShape="1">
          <a:blip r:embed="rId6"/>
          <a:srcRect l="43354" t="42147" r="27927" b="32018"/>
          <a:stretch/>
        </p:blipFill>
        <p:spPr>
          <a:xfrm>
            <a:off x="1193180" y="4728036"/>
            <a:ext cx="3589376" cy="1748964"/>
          </a:xfrm>
          <a:prstGeom prst="rect">
            <a:avLst/>
          </a:prstGeom>
        </p:spPr>
      </p:pic>
    </p:spTree>
    <p:extLst>
      <p:ext uri="{BB962C8B-B14F-4D97-AF65-F5344CB8AC3E}">
        <p14:creationId xmlns:p14="http://schemas.microsoft.com/office/powerpoint/2010/main" val="2268461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33D38D5-2B42-447D-B957-91F922561258}"/>
              </a:ext>
            </a:extLst>
          </p:cNvPr>
          <p:cNvSpPr>
            <a:spLocks noGrp="1"/>
          </p:cNvSpPr>
          <p:nvPr>
            <p:ph type="title"/>
          </p:nvPr>
        </p:nvSpPr>
        <p:spPr>
          <a:xfrm>
            <a:off x="457200" y="457200"/>
            <a:ext cx="11274552" cy="448056"/>
          </a:xfrm>
        </p:spPr>
        <p:txBody>
          <a:bodyPr/>
          <a:lstStyle/>
          <a:p>
            <a:r>
              <a:rPr lang="en-US" dirty="0"/>
              <a:t>Ransomware (continues to intensify)</a:t>
            </a:r>
          </a:p>
        </p:txBody>
      </p:sp>
      <p:graphicFrame>
        <p:nvGraphicFramePr>
          <p:cNvPr id="2" name="Table 3">
            <a:extLst>
              <a:ext uri="{FF2B5EF4-FFF2-40B4-BE49-F238E27FC236}">
                <a16:creationId xmlns:a16="http://schemas.microsoft.com/office/drawing/2014/main" id="{975F5729-68A6-4B8F-BFC4-8B91FBEBBE83}"/>
              </a:ext>
            </a:extLst>
          </p:cNvPr>
          <p:cNvGraphicFramePr>
            <a:graphicFrameLocks noGrp="1"/>
          </p:cNvGraphicFramePr>
          <p:nvPr/>
        </p:nvGraphicFramePr>
        <p:xfrm>
          <a:off x="457200" y="2539095"/>
          <a:ext cx="10908714" cy="370840"/>
        </p:xfrm>
        <a:graphic>
          <a:graphicData uri="http://schemas.openxmlformats.org/drawingml/2006/table">
            <a:tbl>
              <a:tblPr>
                <a:tableStyleId>{2D5ABB26-0587-4C30-8999-92F81FD0307C}</a:tableStyleId>
              </a:tblPr>
              <a:tblGrid>
                <a:gridCol w="3636238">
                  <a:extLst>
                    <a:ext uri="{9D8B030D-6E8A-4147-A177-3AD203B41FA5}">
                      <a16:colId xmlns:a16="http://schemas.microsoft.com/office/drawing/2014/main" val="1631612953"/>
                    </a:ext>
                  </a:extLst>
                </a:gridCol>
                <a:gridCol w="3636238">
                  <a:extLst>
                    <a:ext uri="{9D8B030D-6E8A-4147-A177-3AD203B41FA5}">
                      <a16:colId xmlns:a16="http://schemas.microsoft.com/office/drawing/2014/main" val="4072165441"/>
                    </a:ext>
                  </a:extLst>
                </a:gridCol>
                <a:gridCol w="3636238">
                  <a:extLst>
                    <a:ext uri="{9D8B030D-6E8A-4147-A177-3AD203B41FA5}">
                      <a16:colId xmlns:a16="http://schemas.microsoft.com/office/drawing/2014/main" val="222908971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More TAs and evolving variants</a:t>
                      </a:r>
                    </a:p>
                  </a:txBody>
                  <a:tcPr>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Attacker persistence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Ransomware as a Service (RaaS)</a:t>
                      </a:r>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299397692"/>
                  </a:ext>
                </a:extLst>
              </a:tr>
            </a:tbl>
          </a:graphicData>
        </a:graphic>
      </p:graphicFrame>
      <p:graphicFrame>
        <p:nvGraphicFramePr>
          <p:cNvPr id="26" name="Table 3">
            <a:extLst>
              <a:ext uri="{FF2B5EF4-FFF2-40B4-BE49-F238E27FC236}">
                <a16:creationId xmlns:a16="http://schemas.microsoft.com/office/drawing/2014/main" id="{13772144-5AE2-4C9A-B241-90C09654BF2D}"/>
              </a:ext>
            </a:extLst>
          </p:cNvPr>
          <p:cNvGraphicFramePr>
            <a:graphicFrameLocks noGrp="1"/>
          </p:cNvGraphicFramePr>
          <p:nvPr/>
        </p:nvGraphicFramePr>
        <p:xfrm>
          <a:off x="657230" y="4775180"/>
          <a:ext cx="10908714" cy="914400"/>
        </p:xfrm>
        <a:graphic>
          <a:graphicData uri="http://schemas.openxmlformats.org/drawingml/2006/table">
            <a:tbl>
              <a:tblPr>
                <a:tableStyleId>{2D5ABB26-0587-4C30-8999-92F81FD0307C}</a:tableStyleId>
              </a:tblPr>
              <a:tblGrid>
                <a:gridCol w="3636238">
                  <a:extLst>
                    <a:ext uri="{9D8B030D-6E8A-4147-A177-3AD203B41FA5}">
                      <a16:colId xmlns:a16="http://schemas.microsoft.com/office/drawing/2014/main" val="1631612953"/>
                    </a:ext>
                  </a:extLst>
                </a:gridCol>
                <a:gridCol w="3636238">
                  <a:extLst>
                    <a:ext uri="{9D8B030D-6E8A-4147-A177-3AD203B41FA5}">
                      <a16:colId xmlns:a16="http://schemas.microsoft.com/office/drawing/2014/main" val="4072165441"/>
                    </a:ext>
                  </a:extLst>
                </a:gridCol>
                <a:gridCol w="3636238">
                  <a:extLst>
                    <a:ext uri="{9D8B030D-6E8A-4147-A177-3AD203B41FA5}">
                      <a16:colId xmlns:a16="http://schemas.microsoft.com/office/drawing/2014/main" val="222908971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Evolving cryptocurrencies and valuation</a:t>
                      </a:r>
                    </a:p>
                  </a:txBody>
                  <a:tcPr>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Ramson demand amounts increasing and groups threatening to release data</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Shared computer systems</a:t>
                      </a:r>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299397692"/>
                  </a:ext>
                </a:extLst>
              </a:tr>
            </a:tbl>
          </a:graphicData>
        </a:graphic>
      </p:graphicFrame>
      <p:grpSp>
        <p:nvGrpSpPr>
          <p:cNvPr id="84" name="Group 83">
            <a:extLst>
              <a:ext uri="{FF2B5EF4-FFF2-40B4-BE49-F238E27FC236}">
                <a16:creationId xmlns:a16="http://schemas.microsoft.com/office/drawing/2014/main" id="{FFAAF97E-2615-4158-A52B-DD4BEA4A23AA}"/>
              </a:ext>
            </a:extLst>
          </p:cNvPr>
          <p:cNvGrpSpPr/>
          <p:nvPr/>
        </p:nvGrpSpPr>
        <p:grpSpPr>
          <a:xfrm>
            <a:off x="5405718" y="1352146"/>
            <a:ext cx="1011677" cy="1011677"/>
            <a:chOff x="5405718" y="1352146"/>
            <a:chExt cx="1011677" cy="1011677"/>
          </a:xfrm>
        </p:grpSpPr>
        <p:sp>
          <p:nvSpPr>
            <p:cNvPr id="27" name="Oval 26">
              <a:extLst>
                <a:ext uri="{FF2B5EF4-FFF2-40B4-BE49-F238E27FC236}">
                  <a16:creationId xmlns:a16="http://schemas.microsoft.com/office/drawing/2014/main" id="{3CB46942-0321-44EC-9001-0551A53FE4CF}"/>
                </a:ext>
              </a:extLst>
            </p:cNvPr>
            <p:cNvSpPr/>
            <p:nvPr/>
          </p:nvSpPr>
          <p:spPr>
            <a:xfrm>
              <a:off x="5405718" y="1352146"/>
              <a:ext cx="1011677" cy="1011677"/>
            </a:xfrm>
            <a:prstGeom prst="ellipse">
              <a:avLst/>
            </a:prstGeom>
            <a:solidFill>
              <a:schemeClr val="accent1">
                <a:alpha val="89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36" name="Graphic 35">
              <a:extLst>
                <a:ext uri="{FF2B5EF4-FFF2-40B4-BE49-F238E27FC236}">
                  <a16:creationId xmlns:a16="http://schemas.microsoft.com/office/drawing/2014/main" id="{7A84893E-B2EC-461C-9607-EDBCCAC4E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8656" y="1515084"/>
              <a:ext cx="685800" cy="685800"/>
            </a:xfrm>
            <a:prstGeom prst="rect">
              <a:avLst/>
            </a:prstGeom>
          </p:spPr>
        </p:pic>
      </p:grpSp>
      <p:grpSp>
        <p:nvGrpSpPr>
          <p:cNvPr id="83" name="Group 82">
            <a:extLst>
              <a:ext uri="{FF2B5EF4-FFF2-40B4-BE49-F238E27FC236}">
                <a16:creationId xmlns:a16="http://schemas.microsoft.com/office/drawing/2014/main" id="{2965F87E-2451-4F13-A7B0-EFD3B4651A82}"/>
              </a:ext>
            </a:extLst>
          </p:cNvPr>
          <p:cNvGrpSpPr/>
          <p:nvPr/>
        </p:nvGrpSpPr>
        <p:grpSpPr>
          <a:xfrm>
            <a:off x="1879442" y="1352146"/>
            <a:ext cx="1011677" cy="1011677"/>
            <a:chOff x="1879442" y="1352146"/>
            <a:chExt cx="1011677" cy="1011677"/>
          </a:xfrm>
        </p:grpSpPr>
        <p:sp>
          <p:nvSpPr>
            <p:cNvPr id="4" name="Oval 3">
              <a:extLst>
                <a:ext uri="{FF2B5EF4-FFF2-40B4-BE49-F238E27FC236}">
                  <a16:creationId xmlns:a16="http://schemas.microsoft.com/office/drawing/2014/main" id="{EC2FDB1E-71CB-4BC2-A6E5-BE988EB2C268}"/>
                </a:ext>
              </a:extLst>
            </p:cNvPr>
            <p:cNvSpPr/>
            <p:nvPr/>
          </p:nvSpPr>
          <p:spPr>
            <a:xfrm>
              <a:off x="1879442" y="1352146"/>
              <a:ext cx="1011677" cy="1011677"/>
            </a:xfrm>
            <a:prstGeom prst="ellipse">
              <a:avLst/>
            </a:prstGeom>
            <a:solidFill>
              <a:schemeClr val="accent1">
                <a:alpha val="89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39" name="Graphic 38">
              <a:extLst>
                <a:ext uri="{FF2B5EF4-FFF2-40B4-BE49-F238E27FC236}">
                  <a16:creationId xmlns:a16="http://schemas.microsoft.com/office/drawing/2014/main" id="{3AC86289-BD43-41A0-846C-085C06C4D9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3885" y="1600121"/>
              <a:ext cx="642790" cy="515727"/>
            </a:xfrm>
            <a:prstGeom prst="rect">
              <a:avLst/>
            </a:prstGeom>
          </p:spPr>
        </p:pic>
      </p:grpSp>
      <p:grpSp>
        <p:nvGrpSpPr>
          <p:cNvPr id="86" name="Group 85">
            <a:extLst>
              <a:ext uri="{FF2B5EF4-FFF2-40B4-BE49-F238E27FC236}">
                <a16:creationId xmlns:a16="http://schemas.microsoft.com/office/drawing/2014/main" id="{27817FA2-9078-43BF-99DB-48A775E7C16B}"/>
              </a:ext>
            </a:extLst>
          </p:cNvPr>
          <p:cNvGrpSpPr/>
          <p:nvPr/>
        </p:nvGrpSpPr>
        <p:grpSpPr>
          <a:xfrm>
            <a:off x="1879442" y="3583672"/>
            <a:ext cx="1011677" cy="1011677"/>
            <a:chOff x="1879442" y="3583672"/>
            <a:chExt cx="1011677" cy="1011677"/>
          </a:xfrm>
        </p:grpSpPr>
        <p:sp>
          <p:nvSpPr>
            <p:cNvPr id="31" name="Oval 30">
              <a:extLst>
                <a:ext uri="{FF2B5EF4-FFF2-40B4-BE49-F238E27FC236}">
                  <a16:creationId xmlns:a16="http://schemas.microsoft.com/office/drawing/2014/main" id="{1D342B18-9F15-46D4-A2B6-5ADD616DA918}"/>
                </a:ext>
              </a:extLst>
            </p:cNvPr>
            <p:cNvSpPr/>
            <p:nvPr/>
          </p:nvSpPr>
          <p:spPr>
            <a:xfrm>
              <a:off x="1879442" y="3583672"/>
              <a:ext cx="1011677" cy="1011677"/>
            </a:xfrm>
            <a:prstGeom prst="ellipse">
              <a:avLst/>
            </a:prstGeom>
            <a:solidFill>
              <a:schemeClr val="accent1">
                <a:alpha val="89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44" name="Graphic 43">
              <a:extLst>
                <a:ext uri="{FF2B5EF4-FFF2-40B4-BE49-F238E27FC236}">
                  <a16:creationId xmlns:a16="http://schemas.microsoft.com/office/drawing/2014/main" id="{87A672BF-859C-4394-A2B6-7299DF8F6D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0823" y="3705053"/>
              <a:ext cx="768914" cy="768914"/>
            </a:xfrm>
            <a:prstGeom prst="rect">
              <a:avLst/>
            </a:prstGeom>
          </p:spPr>
        </p:pic>
      </p:grpSp>
      <p:grpSp>
        <p:nvGrpSpPr>
          <p:cNvPr id="85" name="Group 84">
            <a:extLst>
              <a:ext uri="{FF2B5EF4-FFF2-40B4-BE49-F238E27FC236}">
                <a16:creationId xmlns:a16="http://schemas.microsoft.com/office/drawing/2014/main" id="{2D1574AE-A01D-4142-B510-5101B44F497C}"/>
              </a:ext>
            </a:extLst>
          </p:cNvPr>
          <p:cNvGrpSpPr/>
          <p:nvPr/>
        </p:nvGrpSpPr>
        <p:grpSpPr>
          <a:xfrm>
            <a:off x="9163838" y="1352146"/>
            <a:ext cx="1011677" cy="1011677"/>
            <a:chOff x="9163838" y="1352146"/>
            <a:chExt cx="1011677" cy="1011677"/>
          </a:xfrm>
        </p:grpSpPr>
        <p:sp>
          <p:nvSpPr>
            <p:cNvPr id="29" name="Oval 28">
              <a:extLst>
                <a:ext uri="{FF2B5EF4-FFF2-40B4-BE49-F238E27FC236}">
                  <a16:creationId xmlns:a16="http://schemas.microsoft.com/office/drawing/2014/main" id="{0B5152DB-4EF1-4E6F-A52F-ACF9C0D8429E}"/>
                </a:ext>
              </a:extLst>
            </p:cNvPr>
            <p:cNvSpPr/>
            <p:nvPr/>
          </p:nvSpPr>
          <p:spPr>
            <a:xfrm>
              <a:off x="9163838" y="1352146"/>
              <a:ext cx="1011677" cy="1011677"/>
            </a:xfrm>
            <a:prstGeom prst="ellipse">
              <a:avLst/>
            </a:prstGeom>
            <a:solidFill>
              <a:schemeClr val="accent1">
                <a:alpha val="89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nvGrpSpPr>
            <p:cNvPr id="57" name="Group 56">
              <a:extLst>
                <a:ext uri="{FF2B5EF4-FFF2-40B4-BE49-F238E27FC236}">
                  <a16:creationId xmlns:a16="http://schemas.microsoft.com/office/drawing/2014/main" id="{D166877B-BC99-464F-9B77-78F2D6F0B94F}"/>
                </a:ext>
              </a:extLst>
            </p:cNvPr>
            <p:cNvGrpSpPr/>
            <p:nvPr/>
          </p:nvGrpSpPr>
          <p:grpSpPr>
            <a:xfrm>
              <a:off x="9226147" y="1552955"/>
              <a:ext cx="887058" cy="532235"/>
              <a:chOff x="9341496" y="3696833"/>
              <a:chExt cx="660435" cy="396261"/>
            </a:xfrm>
          </p:grpSpPr>
          <p:sp>
            <p:nvSpPr>
              <p:cNvPr id="55" name="Freeform: Shape 54">
                <a:extLst>
                  <a:ext uri="{FF2B5EF4-FFF2-40B4-BE49-F238E27FC236}">
                    <a16:creationId xmlns:a16="http://schemas.microsoft.com/office/drawing/2014/main" id="{8FF5D1A7-3168-454D-ADCF-83AA7BB20BD9}"/>
                  </a:ext>
                </a:extLst>
              </p:cNvPr>
              <p:cNvSpPr/>
              <p:nvPr/>
            </p:nvSpPr>
            <p:spPr>
              <a:xfrm>
                <a:off x="9627685" y="3916978"/>
                <a:ext cx="88058" cy="132076"/>
              </a:xfrm>
              <a:custGeom>
                <a:avLst/>
                <a:gdLst>
                  <a:gd name="connsiteX0" fmla="*/ 55036 w 88058"/>
                  <a:gd name="connsiteY0" fmla="*/ 55036 h 132076"/>
                  <a:gd name="connsiteX1" fmla="*/ 33022 w 88058"/>
                  <a:gd name="connsiteY1" fmla="*/ 55036 h 132076"/>
                  <a:gd name="connsiteX2" fmla="*/ 22015 w 88058"/>
                  <a:gd name="connsiteY2" fmla="*/ 44029 h 132076"/>
                  <a:gd name="connsiteX3" fmla="*/ 33022 w 88058"/>
                  <a:gd name="connsiteY3" fmla="*/ 33022 h 132076"/>
                  <a:gd name="connsiteX4" fmla="*/ 66044 w 88058"/>
                  <a:gd name="connsiteY4" fmla="*/ 33022 h 132076"/>
                  <a:gd name="connsiteX5" fmla="*/ 77051 w 88058"/>
                  <a:gd name="connsiteY5" fmla="*/ 22015 h 132076"/>
                  <a:gd name="connsiteX6" fmla="*/ 66044 w 88058"/>
                  <a:gd name="connsiteY6" fmla="*/ 11007 h 132076"/>
                  <a:gd name="connsiteX7" fmla="*/ 55036 w 88058"/>
                  <a:gd name="connsiteY7" fmla="*/ 11007 h 132076"/>
                  <a:gd name="connsiteX8" fmla="*/ 44029 w 88058"/>
                  <a:gd name="connsiteY8" fmla="*/ 0 h 132076"/>
                  <a:gd name="connsiteX9" fmla="*/ 33022 w 88058"/>
                  <a:gd name="connsiteY9" fmla="*/ 11007 h 132076"/>
                  <a:gd name="connsiteX10" fmla="*/ 0 w 88058"/>
                  <a:gd name="connsiteY10" fmla="*/ 44029 h 132076"/>
                  <a:gd name="connsiteX11" fmla="*/ 33022 w 88058"/>
                  <a:gd name="connsiteY11" fmla="*/ 77051 h 132076"/>
                  <a:gd name="connsiteX12" fmla="*/ 55036 w 88058"/>
                  <a:gd name="connsiteY12" fmla="*/ 77051 h 132076"/>
                  <a:gd name="connsiteX13" fmla="*/ 66044 w 88058"/>
                  <a:gd name="connsiteY13" fmla="*/ 88058 h 132076"/>
                  <a:gd name="connsiteX14" fmla="*/ 55036 w 88058"/>
                  <a:gd name="connsiteY14" fmla="*/ 99065 h 132076"/>
                  <a:gd name="connsiteX15" fmla="*/ 22015 w 88058"/>
                  <a:gd name="connsiteY15" fmla="*/ 99065 h 132076"/>
                  <a:gd name="connsiteX16" fmla="*/ 11007 w 88058"/>
                  <a:gd name="connsiteY16" fmla="*/ 110062 h 132076"/>
                  <a:gd name="connsiteX17" fmla="*/ 22015 w 88058"/>
                  <a:gd name="connsiteY17" fmla="*/ 121070 h 132076"/>
                  <a:gd name="connsiteX18" fmla="*/ 33022 w 88058"/>
                  <a:gd name="connsiteY18" fmla="*/ 121070 h 132076"/>
                  <a:gd name="connsiteX19" fmla="*/ 44029 w 88058"/>
                  <a:gd name="connsiteY19" fmla="*/ 132077 h 132076"/>
                  <a:gd name="connsiteX20" fmla="*/ 55036 w 88058"/>
                  <a:gd name="connsiteY20" fmla="*/ 121070 h 132076"/>
                  <a:gd name="connsiteX21" fmla="*/ 88058 w 88058"/>
                  <a:gd name="connsiteY21" fmla="*/ 88058 h 132076"/>
                  <a:gd name="connsiteX22" fmla="*/ 55036 w 88058"/>
                  <a:gd name="connsiteY22" fmla="*/ 55036 h 1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8058" h="132076">
                    <a:moveTo>
                      <a:pt x="55036" y="55036"/>
                    </a:moveTo>
                    <a:lnTo>
                      <a:pt x="33022" y="55036"/>
                    </a:lnTo>
                    <a:cubicBezTo>
                      <a:pt x="26937" y="55036"/>
                      <a:pt x="22015" y="50114"/>
                      <a:pt x="22015" y="44029"/>
                    </a:cubicBezTo>
                    <a:cubicBezTo>
                      <a:pt x="22015" y="37944"/>
                      <a:pt x="26937" y="33022"/>
                      <a:pt x="33022" y="33022"/>
                    </a:cubicBezTo>
                    <a:lnTo>
                      <a:pt x="66044" y="33022"/>
                    </a:lnTo>
                    <a:cubicBezTo>
                      <a:pt x="72118" y="33022"/>
                      <a:pt x="77051" y="28099"/>
                      <a:pt x="77051" y="22015"/>
                    </a:cubicBezTo>
                    <a:cubicBezTo>
                      <a:pt x="77051" y="15930"/>
                      <a:pt x="72118" y="11007"/>
                      <a:pt x="66044" y="11007"/>
                    </a:cubicBezTo>
                    <a:lnTo>
                      <a:pt x="55036" y="11007"/>
                    </a:lnTo>
                    <a:cubicBezTo>
                      <a:pt x="55036" y="4923"/>
                      <a:pt x="50114" y="0"/>
                      <a:pt x="44029" y="0"/>
                    </a:cubicBezTo>
                    <a:cubicBezTo>
                      <a:pt x="37944" y="0"/>
                      <a:pt x="33022" y="4923"/>
                      <a:pt x="33022" y="11007"/>
                    </a:cubicBezTo>
                    <a:cubicBezTo>
                      <a:pt x="14778" y="11007"/>
                      <a:pt x="0" y="25796"/>
                      <a:pt x="0" y="44029"/>
                    </a:cubicBezTo>
                    <a:cubicBezTo>
                      <a:pt x="0" y="62262"/>
                      <a:pt x="14778" y="77051"/>
                      <a:pt x="33022" y="77051"/>
                    </a:cubicBezTo>
                    <a:lnTo>
                      <a:pt x="55036" y="77051"/>
                    </a:lnTo>
                    <a:cubicBezTo>
                      <a:pt x="61111" y="77051"/>
                      <a:pt x="66044" y="81973"/>
                      <a:pt x="66044" y="88058"/>
                    </a:cubicBezTo>
                    <a:cubicBezTo>
                      <a:pt x="66044" y="94132"/>
                      <a:pt x="61111" y="99065"/>
                      <a:pt x="55036" y="99065"/>
                    </a:cubicBezTo>
                    <a:lnTo>
                      <a:pt x="22015" y="99065"/>
                    </a:lnTo>
                    <a:cubicBezTo>
                      <a:pt x="15930" y="99065"/>
                      <a:pt x="11007" y="103988"/>
                      <a:pt x="11007" y="110062"/>
                    </a:cubicBezTo>
                    <a:cubicBezTo>
                      <a:pt x="11007" y="116147"/>
                      <a:pt x="15930" y="121070"/>
                      <a:pt x="22015" y="121070"/>
                    </a:cubicBezTo>
                    <a:lnTo>
                      <a:pt x="33022" y="121070"/>
                    </a:lnTo>
                    <a:cubicBezTo>
                      <a:pt x="33022" y="127154"/>
                      <a:pt x="37944" y="132077"/>
                      <a:pt x="44029" y="132077"/>
                    </a:cubicBezTo>
                    <a:cubicBezTo>
                      <a:pt x="50114" y="132077"/>
                      <a:pt x="55036" y="127154"/>
                      <a:pt x="55036" y="121070"/>
                    </a:cubicBezTo>
                    <a:cubicBezTo>
                      <a:pt x="73270" y="121070"/>
                      <a:pt x="88058" y="106291"/>
                      <a:pt x="88058" y="88058"/>
                    </a:cubicBezTo>
                    <a:cubicBezTo>
                      <a:pt x="88068" y="69815"/>
                      <a:pt x="73270" y="55036"/>
                      <a:pt x="55036" y="55036"/>
                    </a:cubicBezTo>
                    <a:close/>
                  </a:path>
                </a:pathLst>
              </a:custGeom>
              <a:solidFill>
                <a:schemeClr val="bg1"/>
              </a:solidFill>
              <a:ln w="10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sp>
            <p:nvSpPr>
              <p:cNvPr id="56" name="Freeform: Shape 55">
                <a:extLst>
                  <a:ext uri="{FF2B5EF4-FFF2-40B4-BE49-F238E27FC236}">
                    <a16:creationId xmlns:a16="http://schemas.microsoft.com/office/drawing/2014/main" id="{E538DD4B-D56E-43B3-8AAA-229378541244}"/>
                  </a:ext>
                </a:extLst>
              </p:cNvPr>
              <p:cNvSpPr/>
              <p:nvPr/>
            </p:nvSpPr>
            <p:spPr>
              <a:xfrm>
                <a:off x="9341496" y="3696833"/>
                <a:ext cx="660435" cy="396261"/>
              </a:xfrm>
              <a:custGeom>
                <a:avLst/>
                <a:gdLst>
                  <a:gd name="connsiteX0" fmla="*/ 627414 w 660435"/>
                  <a:gd name="connsiteY0" fmla="*/ 253167 h 396261"/>
                  <a:gd name="connsiteX1" fmla="*/ 594392 w 660435"/>
                  <a:gd name="connsiteY1" fmla="*/ 253167 h 396261"/>
                  <a:gd name="connsiteX2" fmla="*/ 563398 w 660435"/>
                  <a:gd name="connsiteY2" fmla="*/ 275181 h 396261"/>
                  <a:gd name="connsiteX3" fmla="*/ 537328 w 660435"/>
                  <a:gd name="connsiteY3" fmla="*/ 275181 h 396261"/>
                  <a:gd name="connsiteX4" fmla="*/ 506324 w 660435"/>
                  <a:gd name="connsiteY4" fmla="*/ 253167 h 396261"/>
                  <a:gd name="connsiteX5" fmla="*/ 484319 w 660435"/>
                  <a:gd name="connsiteY5" fmla="*/ 253167 h 396261"/>
                  <a:gd name="connsiteX6" fmla="*/ 484319 w 660435"/>
                  <a:gd name="connsiteY6" fmla="*/ 220145 h 396261"/>
                  <a:gd name="connsiteX7" fmla="*/ 440290 w 660435"/>
                  <a:gd name="connsiteY7" fmla="*/ 176126 h 396261"/>
                  <a:gd name="connsiteX8" fmla="*/ 429283 w 660435"/>
                  <a:gd name="connsiteY8" fmla="*/ 176126 h 396261"/>
                  <a:gd name="connsiteX9" fmla="*/ 429283 w 660435"/>
                  <a:gd name="connsiteY9" fmla="*/ 99065 h 396261"/>
                  <a:gd name="connsiteX10" fmla="*/ 330218 w 660435"/>
                  <a:gd name="connsiteY10" fmla="*/ 0 h 396261"/>
                  <a:gd name="connsiteX11" fmla="*/ 231142 w 660435"/>
                  <a:gd name="connsiteY11" fmla="*/ 99065 h 396261"/>
                  <a:gd name="connsiteX12" fmla="*/ 231142 w 660435"/>
                  <a:gd name="connsiteY12" fmla="*/ 176126 h 396261"/>
                  <a:gd name="connsiteX13" fmla="*/ 220145 w 660435"/>
                  <a:gd name="connsiteY13" fmla="*/ 176126 h 396261"/>
                  <a:gd name="connsiteX14" fmla="*/ 176116 w 660435"/>
                  <a:gd name="connsiteY14" fmla="*/ 220145 h 396261"/>
                  <a:gd name="connsiteX15" fmla="*/ 176116 w 660435"/>
                  <a:gd name="connsiteY15" fmla="*/ 253167 h 396261"/>
                  <a:gd name="connsiteX16" fmla="*/ 154102 w 660435"/>
                  <a:gd name="connsiteY16" fmla="*/ 253167 h 396261"/>
                  <a:gd name="connsiteX17" fmla="*/ 123108 w 660435"/>
                  <a:gd name="connsiteY17" fmla="*/ 275181 h 396261"/>
                  <a:gd name="connsiteX18" fmla="*/ 97037 w 660435"/>
                  <a:gd name="connsiteY18" fmla="*/ 275181 h 396261"/>
                  <a:gd name="connsiteX19" fmla="*/ 66044 w 660435"/>
                  <a:gd name="connsiteY19" fmla="*/ 253167 h 396261"/>
                  <a:gd name="connsiteX20" fmla="*/ 33022 w 660435"/>
                  <a:gd name="connsiteY20" fmla="*/ 253167 h 396261"/>
                  <a:gd name="connsiteX21" fmla="*/ 0 w 660435"/>
                  <a:gd name="connsiteY21" fmla="*/ 286189 h 396261"/>
                  <a:gd name="connsiteX22" fmla="*/ 33022 w 660435"/>
                  <a:gd name="connsiteY22" fmla="*/ 319210 h 396261"/>
                  <a:gd name="connsiteX23" fmla="*/ 66044 w 660435"/>
                  <a:gd name="connsiteY23" fmla="*/ 319210 h 396261"/>
                  <a:gd name="connsiteX24" fmla="*/ 97037 w 660435"/>
                  <a:gd name="connsiteY24" fmla="*/ 297196 h 396261"/>
                  <a:gd name="connsiteX25" fmla="*/ 123118 w 660435"/>
                  <a:gd name="connsiteY25" fmla="*/ 297196 h 396261"/>
                  <a:gd name="connsiteX26" fmla="*/ 154102 w 660435"/>
                  <a:gd name="connsiteY26" fmla="*/ 319210 h 396261"/>
                  <a:gd name="connsiteX27" fmla="*/ 176116 w 660435"/>
                  <a:gd name="connsiteY27" fmla="*/ 319210 h 396261"/>
                  <a:gd name="connsiteX28" fmla="*/ 176116 w 660435"/>
                  <a:gd name="connsiteY28" fmla="*/ 352222 h 396261"/>
                  <a:gd name="connsiteX29" fmla="*/ 220145 w 660435"/>
                  <a:gd name="connsiteY29" fmla="*/ 396251 h 396261"/>
                  <a:gd name="connsiteX30" fmla="*/ 407269 w 660435"/>
                  <a:gd name="connsiteY30" fmla="*/ 396251 h 396261"/>
                  <a:gd name="connsiteX31" fmla="*/ 418276 w 660435"/>
                  <a:gd name="connsiteY31" fmla="*/ 385244 h 396261"/>
                  <a:gd name="connsiteX32" fmla="*/ 407269 w 660435"/>
                  <a:gd name="connsiteY32" fmla="*/ 374236 h 396261"/>
                  <a:gd name="connsiteX33" fmla="*/ 220145 w 660435"/>
                  <a:gd name="connsiteY33" fmla="*/ 374236 h 396261"/>
                  <a:gd name="connsiteX34" fmla="*/ 198131 w 660435"/>
                  <a:gd name="connsiteY34" fmla="*/ 352222 h 396261"/>
                  <a:gd name="connsiteX35" fmla="*/ 198131 w 660435"/>
                  <a:gd name="connsiteY35" fmla="*/ 220145 h 396261"/>
                  <a:gd name="connsiteX36" fmla="*/ 220145 w 660435"/>
                  <a:gd name="connsiteY36" fmla="*/ 198131 h 396261"/>
                  <a:gd name="connsiteX37" fmla="*/ 440290 w 660435"/>
                  <a:gd name="connsiteY37" fmla="*/ 198131 h 396261"/>
                  <a:gd name="connsiteX38" fmla="*/ 462305 w 660435"/>
                  <a:gd name="connsiteY38" fmla="*/ 220145 h 396261"/>
                  <a:gd name="connsiteX39" fmla="*/ 462305 w 660435"/>
                  <a:gd name="connsiteY39" fmla="*/ 352232 h 396261"/>
                  <a:gd name="connsiteX40" fmla="*/ 440290 w 660435"/>
                  <a:gd name="connsiteY40" fmla="*/ 374247 h 396261"/>
                  <a:gd name="connsiteX41" fmla="*/ 429283 w 660435"/>
                  <a:gd name="connsiteY41" fmla="*/ 385254 h 396261"/>
                  <a:gd name="connsiteX42" fmla="*/ 440290 w 660435"/>
                  <a:gd name="connsiteY42" fmla="*/ 396261 h 396261"/>
                  <a:gd name="connsiteX43" fmla="*/ 484319 w 660435"/>
                  <a:gd name="connsiteY43" fmla="*/ 352232 h 396261"/>
                  <a:gd name="connsiteX44" fmla="*/ 484319 w 660435"/>
                  <a:gd name="connsiteY44" fmla="*/ 319210 h 396261"/>
                  <a:gd name="connsiteX45" fmla="*/ 506324 w 660435"/>
                  <a:gd name="connsiteY45" fmla="*/ 319210 h 396261"/>
                  <a:gd name="connsiteX46" fmla="*/ 537328 w 660435"/>
                  <a:gd name="connsiteY46" fmla="*/ 297196 h 396261"/>
                  <a:gd name="connsiteX47" fmla="*/ 563409 w 660435"/>
                  <a:gd name="connsiteY47" fmla="*/ 297196 h 396261"/>
                  <a:gd name="connsiteX48" fmla="*/ 594392 w 660435"/>
                  <a:gd name="connsiteY48" fmla="*/ 319210 h 396261"/>
                  <a:gd name="connsiteX49" fmla="*/ 627414 w 660435"/>
                  <a:gd name="connsiteY49" fmla="*/ 319210 h 396261"/>
                  <a:gd name="connsiteX50" fmla="*/ 660436 w 660435"/>
                  <a:gd name="connsiteY50" fmla="*/ 286189 h 396261"/>
                  <a:gd name="connsiteX51" fmla="*/ 627414 w 660435"/>
                  <a:gd name="connsiteY51" fmla="*/ 253167 h 396261"/>
                  <a:gd name="connsiteX52" fmla="*/ 66044 w 660435"/>
                  <a:gd name="connsiteY52" fmla="*/ 297196 h 396261"/>
                  <a:gd name="connsiteX53" fmla="*/ 33022 w 660435"/>
                  <a:gd name="connsiteY53" fmla="*/ 297196 h 396261"/>
                  <a:gd name="connsiteX54" fmla="*/ 22015 w 660435"/>
                  <a:gd name="connsiteY54" fmla="*/ 286189 h 396261"/>
                  <a:gd name="connsiteX55" fmla="*/ 33022 w 660435"/>
                  <a:gd name="connsiteY55" fmla="*/ 275181 h 396261"/>
                  <a:gd name="connsiteX56" fmla="*/ 66044 w 660435"/>
                  <a:gd name="connsiteY56" fmla="*/ 275181 h 396261"/>
                  <a:gd name="connsiteX57" fmla="*/ 77051 w 660435"/>
                  <a:gd name="connsiteY57" fmla="*/ 286189 h 396261"/>
                  <a:gd name="connsiteX58" fmla="*/ 66044 w 660435"/>
                  <a:gd name="connsiteY58" fmla="*/ 297196 h 396261"/>
                  <a:gd name="connsiteX59" fmla="*/ 154102 w 660435"/>
                  <a:gd name="connsiteY59" fmla="*/ 297196 h 396261"/>
                  <a:gd name="connsiteX60" fmla="*/ 143094 w 660435"/>
                  <a:gd name="connsiteY60" fmla="*/ 286189 h 396261"/>
                  <a:gd name="connsiteX61" fmla="*/ 154102 w 660435"/>
                  <a:gd name="connsiteY61" fmla="*/ 275181 h 396261"/>
                  <a:gd name="connsiteX62" fmla="*/ 176116 w 660435"/>
                  <a:gd name="connsiteY62" fmla="*/ 275181 h 396261"/>
                  <a:gd name="connsiteX63" fmla="*/ 176116 w 660435"/>
                  <a:gd name="connsiteY63" fmla="*/ 297196 h 396261"/>
                  <a:gd name="connsiteX64" fmla="*/ 154102 w 660435"/>
                  <a:gd name="connsiteY64" fmla="*/ 297196 h 396261"/>
                  <a:gd name="connsiteX65" fmla="*/ 253167 w 660435"/>
                  <a:gd name="connsiteY65" fmla="*/ 99065 h 396261"/>
                  <a:gd name="connsiteX66" fmla="*/ 330228 w 660435"/>
                  <a:gd name="connsiteY66" fmla="*/ 22015 h 396261"/>
                  <a:gd name="connsiteX67" fmla="*/ 407289 w 660435"/>
                  <a:gd name="connsiteY67" fmla="*/ 99065 h 396261"/>
                  <a:gd name="connsiteX68" fmla="*/ 407289 w 660435"/>
                  <a:gd name="connsiteY68" fmla="*/ 176126 h 396261"/>
                  <a:gd name="connsiteX69" fmla="*/ 297196 w 660435"/>
                  <a:gd name="connsiteY69" fmla="*/ 176126 h 396261"/>
                  <a:gd name="connsiteX70" fmla="*/ 297196 w 660435"/>
                  <a:gd name="connsiteY70" fmla="*/ 99065 h 396261"/>
                  <a:gd name="connsiteX71" fmla="*/ 330218 w 660435"/>
                  <a:gd name="connsiteY71" fmla="*/ 66044 h 396261"/>
                  <a:gd name="connsiteX72" fmla="*/ 363240 w 660435"/>
                  <a:gd name="connsiteY72" fmla="*/ 99065 h 396261"/>
                  <a:gd name="connsiteX73" fmla="*/ 363240 w 660435"/>
                  <a:gd name="connsiteY73" fmla="*/ 154102 h 396261"/>
                  <a:gd name="connsiteX74" fmla="*/ 374247 w 660435"/>
                  <a:gd name="connsiteY74" fmla="*/ 165109 h 396261"/>
                  <a:gd name="connsiteX75" fmla="*/ 385254 w 660435"/>
                  <a:gd name="connsiteY75" fmla="*/ 154102 h 396261"/>
                  <a:gd name="connsiteX76" fmla="*/ 385254 w 660435"/>
                  <a:gd name="connsiteY76" fmla="*/ 99065 h 396261"/>
                  <a:gd name="connsiteX77" fmla="*/ 330218 w 660435"/>
                  <a:gd name="connsiteY77" fmla="*/ 44039 h 396261"/>
                  <a:gd name="connsiteX78" fmla="*/ 275181 w 660435"/>
                  <a:gd name="connsiteY78" fmla="*/ 99065 h 396261"/>
                  <a:gd name="connsiteX79" fmla="*/ 275181 w 660435"/>
                  <a:gd name="connsiteY79" fmla="*/ 176126 h 396261"/>
                  <a:gd name="connsiteX80" fmla="*/ 253167 w 660435"/>
                  <a:gd name="connsiteY80" fmla="*/ 176126 h 396261"/>
                  <a:gd name="connsiteX81" fmla="*/ 253167 w 660435"/>
                  <a:gd name="connsiteY81" fmla="*/ 99065 h 396261"/>
                  <a:gd name="connsiteX82" fmla="*/ 506324 w 660435"/>
                  <a:gd name="connsiteY82" fmla="*/ 297196 h 396261"/>
                  <a:gd name="connsiteX83" fmla="*/ 484319 w 660435"/>
                  <a:gd name="connsiteY83" fmla="*/ 297196 h 396261"/>
                  <a:gd name="connsiteX84" fmla="*/ 484319 w 660435"/>
                  <a:gd name="connsiteY84" fmla="*/ 275181 h 396261"/>
                  <a:gd name="connsiteX85" fmla="*/ 506324 w 660435"/>
                  <a:gd name="connsiteY85" fmla="*/ 275181 h 396261"/>
                  <a:gd name="connsiteX86" fmla="*/ 517331 w 660435"/>
                  <a:gd name="connsiteY86" fmla="*/ 286189 h 396261"/>
                  <a:gd name="connsiteX87" fmla="*/ 506324 w 660435"/>
                  <a:gd name="connsiteY87" fmla="*/ 297196 h 396261"/>
                  <a:gd name="connsiteX88" fmla="*/ 627414 w 660435"/>
                  <a:gd name="connsiteY88" fmla="*/ 297196 h 396261"/>
                  <a:gd name="connsiteX89" fmla="*/ 594392 w 660435"/>
                  <a:gd name="connsiteY89" fmla="*/ 297196 h 396261"/>
                  <a:gd name="connsiteX90" fmla="*/ 583385 w 660435"/>
                  <a:gd name="connsiteY90" fmla="*/ 286189 h 396261"/>
                  <a:gd name="connsiteX91" fmla="*/ 594392 w 660435"/>
                  <a:gd name="connsiteY91" fmla="*/ 275181 h 396261"/>
                  <a:gd name="connsiteX92" fmla="*/ 627414 w 660435"/>
                  <a:gd name="connsiteY92" fmla="*/ 275181 h 396261"/>
                  <a:gd name="connsiteX93" fmla="*/ 638421 w 660435"/>
                  <a:gd name="connsiteY93" fmla="*/ 286189 h 396261"/>
                  <a:gd name="connsiteX94" fmla="*/ 627414 w 660435"/>
                  <a:gd name="connsiteY94" fmla="*/ 297196 h 39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60435" h="396261">
                    <a:moveTo>
                      <a:pt x="627414" y="253167"/>
                    </a:moveTo>
                    <a:lnTo>
                      <a:pt x="594392" y="253167"/>
                    </a:lnTo>
                    <a:cubicBezTo>
                      <a:pt x="580450" y="253228"/>
                      <a:pt x="568046" y="262034"/>
                      <a:pt x="563398" y="275181"/>
                    </a:cubicBezTo>
                    <a:lnTo>
                      <a:pt x="537328" y="275181"/>
                    </a:lnTo>
                    <a:cubicBezTo>
                      <a:pt x="532680" y="262034"/>
                      <a:pt x="520276" y="253228"/>
                      <a:pt x="506324" y="253167"/>
                    </a:cubicBezTo>
                    <a:lnTo>
                      <a:pt x="484319" y="253167"/>
                    </a:lnTo>
                    <a:lnTo>
                      <a:pt x="484319" y="220145"/>
                    </a:lnTo>
                    <a:cubicBezTo>
                      <a:pt x="484319" y="195827"/>
                      <a:pt x="464598" y="176126"/>
                      <a:pt x="440290" y="176126"/>
                    </a:cubicBezTo>
                    <a:lnTo>
                      <a:pt x="429283" y="176126"/>
                    </a:lnTo>
                    <a:lnTo>
                      <a:pt x="429283" y="99065"/>
                    </a:lnTo>
                    <a:cubicBezTo>
                      <a:pt x="429283" y="44355"/>
                      <a:pt x="384928" y="0"/>
                      <a:pt x="330218" y="0"/>
                    </a:cubicBezTo>
                    <a:cubicBezTo>
                      <a:pt x="275508" y="0"/>
                      <a:pt x="231142" y="44355"/>
                      <a:pt x="231142" y="99065"/>
                    </a:cubicBezTo>
                    <a:lnTo>
                      <a:pt x="231142" y="176126"/>
                    </a:lnTo>
                    <a:lnTo>
                      <a:pt x="220145" y="176126"/>
                    </a:lnTo>
                    <a:cubicBezTo>
                      <a:pt x="195817" y="176126"/>
                      <a:pt x="176116" y="195837"/>
                      <a:pt x="176116" y="220145"/>
                    </a:cubicBezTo>
                    <a:lnTo>
                      <a:pt x="176116" y="253167"/>
                    </a:lnTo>
                    <a:lnTo>
                      <a:pt x="154102" y="253167"/>
                    </a:lnTo>
                    <a:cubicBezTo>
                      <a:pt x="140159" y="253228"/>
                      <a:pt x="127756" y="262034"/>
                      <a:pt x="123108" y="275181"/>
                    </a:cubicBezTo>
                    <a:lnTo>
                      <a:pt x="97037" y="275181"/>
                    </a:lnTo>
                    <a:cubicBezTo>
                      <a:pt x="92390" y="262034"/>
                      <a:pt x="79986" y="253228"/>
                      <a:pt x="66044" y="253167"/>
                    </a:cubicBezTo>
                    <a:lnTo>
                      <a:pt x="33022" y="253167"/>
                    </a:lnTo>
                    <a:cubicBezTo>
                      <a:pt x="14788" y="253167"/>
                      <a:pt x="0" y="267945"/>
                      <a:pt x="0" y="286189"/>
                    </a:cubicBezTo>
                    <a:cubicBezTo>
                      <a:pt x="0" y="304422"/>
                      <a:pt x="14788" y="319210"/>
                      <a:pt x="33022" y="319210"/>
                    </a:cubicBezTo>
                    <a:lnTo>
                      <a:pt x="66044" y="319210"/>
                    </a:lnTo>
                    <a:cubicBezTo>
                      <a:pt x="79986" y="319149"/>
                      <a:pt x="92390" y="310343"/>
                      <a:pt x="97037" y="297196"/>
                    </a:cubicBezTo>
                    <a:lnTo>
                      <a:pt x="123118" y="297196"/>
                    </a:lnTo>
                    <a:cubicBezTo>
                      <a:pt x="127745" y="310354"/>
                      <a:pt x="140159" y="319170"/>
                      <a:pt x="154102" y="319210"/>
                    </a:cubicBezTo>
                    <a:lnTo>
                      <a:pt x="176116" y="319210"/>
                    </a:lnTo>
                    <a:lnTo>
                      <a:pt x="176116" y="352222"/>
                    </a:lnTo>
                    <a:cubicBezTo>
                      <a:pt x="176116" y="376540"/>
                      <a:pt x="195827" y="396251"/>
                      <a:pt x="220145" y="396251"/>
                    </a:cubicBezTo>
                    <a:lnTo>
                      <a:pt x="407269" y="396251"/>
                    </a:lnTo>
                    <a:cubicBezTo>
                      <a:pt x="413343" y="396251"/>
                      <a:pt x="418276" y="391328"/>
                      <a:pt x="418276" y="385244"/>
                    </a:cubicBezTo>
                    <a:cubicBezTo>
                      <a:pt x="418276" y="379159"/>
                      <a:pt x="413343" y="374236"/>
                      <a:pt x="407269" y="374236"/>
                    </a:cubicBezTo>
                    <a:lnTo>
                      <a:pt x="220145" y="374236"/>
                    </a:lnTo>
                    <a:cubicBezTo>
                      <a:pt x="207986" y="374236"/>
                      <a:pt x="198131" y="364381"/>
                      <a:pt x="198131" y="352222"/>
                    </a:cubicBezTo>
                    <a:lnTo>
                      <a:pt x="198131" y="220145"/>
                    </a:lnTo>
                    <a:cubicBezTo>
                      <a:pt x="198131" y="207996"/>
                      <a:pt x="207986" y="198131"/>
                      <a:pt x="220145" y="198131"/>
                    </a:cubicBezTo>
                    <a:lnTo>
                      <a:pt x="440290" y="198131"/>
                    </a:lnTo>
                    <a:cubicBezTo>
                      <a:pt x="452449" y="198131"/>
                      <a:pt x="462305" y="207996"/>
                      <a:pt x="462305" y="220145"/>
                    </a:cubicBezTo>
                    <a:lnTo>
                      <a:pt x="462305" y="352232"/>
                    </a:lnTo>
                    <a:cubicBezTo>
                      <a:pt x="462305" y="364391"/>
                      <a:pt x="452449" y="374247"/>
                      <a:pt x="440290" y="374247"/>
                    </a:cubicBezTo>
                    <a:cubicBezTo>
                      <a:pt x="434206" y="374247"/>
                      <a:pt x="429283" y="379169"/>
                      <a:pt x="429283" y="385254"/>
                    </a:cubicBezTo>
                    <a:cubicBezTo>
                      <a:pt x="429283" y="391339"/>
                      <a:pt x="434206" y="396261"/>
                      <a:pt x="440290" y="396261"/>
                    </a:cubicBezTo>
                    <a:cubicBezTo>
                      <a:pt x="464608" y="396261"/>
                      <a:pt x="484319" y="376540"/>
                      <a:pt x="484319" y="352232"/>
                    </a:cubicBezTo>
                    <a:lnTo>
                      <a:pt x="484319" y="319210"/>
                    </a:lnTo>
                    <a:lnTo>
                      <a:pt x="506324" y="319210"/>
                    </a:lnTo>
                    <a:cubicBezTo>
                      <a:pt x="520276" y="319149"/>
                      <a:pt x="532680" y="310343"/>
                      <a:pt x="537328" y="297196"/>
                    </a:cubicBezTo>
                    <a:lnTo>
                      <a:pt x="563409" y="297196"/>
                    </a:lnTo>
                    <a:cubicBezTo>
                      <a:pt x="568036" y="310354"/>
                      <a:pt x="580450" y="319170"/>
                      <a:pt x="594392" y="319210"/>
                    </a:cubicBezTo>
                    <a:lnTo>
                      <a:pt x="627414" y="319210"/>
                    </a:lnTo>
                    <a:cubicBezTo>
                      <a:pt x="645647" y="319210"/>
                      <a:pt x="660436" y="304422"/>
                      <a:pt x="660436" y="286189"/>
                    </a:cubicBezTo>
                    <a:cubicBezTo>
                      <a:pt x="660446" y="267945"/>
                      <a:pt x="645647" y="253167"/>
                      <a:pt x="627414" y="253167"/>
                    </a:cubicBezTo>
                    <a:close/>
                    <a:moveTo>
                      <a:pt x="66044" y="297196"/>
                    </a:moveTo>
                    <a:lnTo>
                      <a:pt x="33022" y="297196"/>
                    </a:lnTo>
                    <a:cubicBezTo>
                      <a:pt x="26937" y="297196"/>
                      <a:pt x="22015" y="292273"/>
                      <a:pt x="22015" y="286189"/>
                    </a:cubicBezTo>
                    <a:cubicBezTo>
                      <a:pt x="22015" y="280104"/>
                      <a:pt x="26937" y="275181"/>
                      <a:pt x="33022" y="275181"/>
                    </a:cubicBezTo>
                    <a:lnTo>
                      <a:pt x="66044" y="275181"/>
                    </a:lnTo>
                    <a:cubicBezTo>
                      <a:pt x="72118" y="275181"/>
                      <a:pt x="77051" y="280104"/>
                      <a:pt x="77051" y="286189"/>
                    </a:cubicBezTo>
                    <a:cubicBezTo>
                      <a:pt x="77051" y="292273"/>
                      <a:pt x="72118" y="297196"/>
                      <a:pt x="66044" y="297196"/>
                    </a:cubicBezTo>
                    <a:close/>
                    <a:moveTo>
                      <a:pt x="154102" y="297196"/>
                    </a:moveTo>
                    <a:cubicBezTo>
                      <a:pt x="148017" y="297196"/>
                      <a:pt x="143094" y="292273"/>
                      <a:pt x="143094" y="286189"/>
                    </a:cubicBezTo>
                    <a:cubicBezTo>
                      <a:pt x="143094" y="280104"/>
                      <a:pt x="148017" y="275181"/>
                      <a:pt x="154102" y="275181"/>
                    </a:cubicBezTo>
                    <a:lnTo>
                      <a:pt x="176116" y="275181"/>
                    </a:lnTo>
                    <a:lnTo>
                      <a:pt x="176116" y="297196"/>
                    </a:lnTo>
                    <a:lnTo>
                      <a:pt x="154102" y="297196"/>
                    </a:lnTo>
                    <a:close/>
                    <a:moveTo>
                      <a:pt x="253167" y="99065"/>
                    </a:moveTo>
                    <a:cubicBezTo>
                      <a:pt x="253167" y="56514"/>
                      <a:pt x="287667" y="22015"/>
                      <a:pt x="330228" y="22015"/>
                    </a:cubicBezTo>
                    <a:cubicBezTo>
                      <a:pt x="372789" y="22015"/>
                      <a:pt x="407289" y="56514"/>
                      <a:pt x="407289" y="99065"/>
                    </a:cubicBezTo>
                    <a:lnTo>
                      <a:pt x="407289" y="176126"/>
                    </a:lnTo>
                    <a:lnTo>
                      <a:pt x="297196" y="176126"/>
                    </a:lnTo>
                    <a:lnTo>
                      <a:pt x="297196" y="99065"/>
                    </a:lnTo>
                    <a:cubicBezTo>
                      <a:pt x="297196" y="80832"/>
                      <a:pt x="311974" y="66044"/>
                      <a:pt x="330218" y="66044"/>
                    </a:cubicBezTo>
                    <a:cubicBezTo>
                      <a:pt x="348451" y="66044"/>
                      <a:pt x="363240" y="80832"/>
                      <a:pt x="363240" y="99065"/>
                    </a:cubicBezTo>
                    <a:lnTo>
                      <a:pt x="363240" y="154102"/>
                    </a:lnTo>
                    <a:cubicBezTo>
                      <a:pt x="363240" y="160186"/>
                      <a:pt x="368162" y="165109"/>
                      <a:pt x="374247" y="165109"/>
                    </a:cubicBezTo>
                    <a:cubicBezTo>
                      <a:pt x="380321" y="165109"/>
                      <a:pt x="385254" y="160186"/>
                      <a:pt x="385254" y="154102"/>
                    </a:cubicBezTo>
                    <a:lnTo>
                      <a:pt x="385254" y="99065"/>
                    </a:lnTo>
                    <a:cubicBezTo>
                      <a:pt x="385254" y="68673"/>
                      <a:pt x="360610" y="44039"/>
                      <a:pt x="330218" y="44039"/>
                    </a:cubicBezTo>
                    <a:cubicBezTo>
                      <a:pt x="299826" y="44039"/>
                      <a:pt x="275181" y="68673"/>
                      <a:pt x="275181" y="99065"/>
                    </a:cubicBezTo>
                    <a:lnTo>
                      <a:pt x="275181" y="176126"/>
                    </a:lnTo>
                    <a:lnTo>
                      <a:pt x="253167" y="176126"/>
                    </a:lnTo>
                    <a:lnTo>
                      <a:pt x="253167" y="99065"/>
                    </a:lnTo>
                    <a:close/>
                    <a:moveTo>
                      <a:pt x="506324" y="297196"/>
                    </a:moveTo>
                    <a:lnTo>
                      <a:pt x="484319" y="297196"/>
                    </a:lnTo>
                    <a:lnTo>
                      <a:pt x="484319" y="275181"/>
                    </a:lnTo>
                    <a:lnTo>
                      <a:pt x="506324" y="275181"/>
                    </a:lnTo>
                    <a:cubicBezTo>
                      <a:pt x="512419" y="275181"/>
                      <a:pt x="517331" y="280104"/>
                      <a:pt x="517331" y="286189"/>
                    </a:cubicBezTo>
                    <a:cubicBezTo>
                      <a:pt x="517331" y="292273"/>
                      <a:pt x="512419" y="297196"/>
                      <a:pt x="506324" y="297196"/>
                    </a:cubicBezTo>
                    <a:close/>
                    <a:moveTo>
                      <a:pt x="627414" y="297196"/>
                    </a:moveTo>
                    <a:lnTo>
                      <a:pt x="594392" y="297196"/>
                    </a:lnTo>
                    <a:cubicBezTo>
                      <a:pt x="588308" y="297196"/>
                      <a:pt x="583385" y="292273"/>
                      <a:pt x="583385" y="286189"/>
                    </a:cubicBezTo>
                    <a:cubicBezTo>
                      <a:pt x="583385" y="280104"/>
                      <a:pt x="588308" y="275181"/>
                      <a:pt x="594392" y="275181"/>
                    </a:cubicBezTo>
                    <a:lnTo>
                      <a:pt x="627414" y="275181"/>
                    </a:lnTo>
                    <a:cubicBezTo>
                      <a:pt x="633488" y="275181"/>
                      <a:pt x="638421" y="280104"/>
                      <a:pt x="638421" y="286189"/>
                    </a:cubicBezTo>
                    <a:cubicBezTo>
                      <a:pt x="638421" y="292273"/>
                      <a:pt x="633488" y="297196"/>
                      <a:pt x="627414" y="297196"/>
                    </a:cubicBezTo>
                    <a:close/>
                  </a:path>
                </a:pathLst>
              </a:custGeom>
              <a:solidFill>
                <a:schemeClr val="bg1"/>
              </a:solidFill>
              <a:ln w="101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grpSp>
        <p:nvGrpSpPr>
          <p:cNvPr id="88" name="Group 87">
            <a:extLst>
              <a:ext uri="{FF2B5EF4-FFF2-40B4-BE49-F238E27FC236}">
                <a16:creationId xmlns:a16="http://schemas.microsoft.com/office/drawing/2014/main" id="{973A4517-2CF0-42B4-B8D2-DC0DA4545EDE}"/>
              </a:ext>
            </a:extLst>
          </p:cNvPr>
          <p:cNvGrpSpPr/>
          <p:nvPr/>
        </p:nvGrpSpPr>
        <p:grpSpPr>
          <a:xfrm>
            <a:off x="9163838" y="3583672"/>
            <a:ext cx="1011677" cy="1011677"/>
            <a:chOff x="9163838" y="3583672"/>
            <a:chExt cx="1011677" cy="1011677"/>
          </a:xfrm>
        </p:grpSpPr>
        <p:sp>
          <p:nvSpPr>
            <p:cNvPr id="33" name="Oval 32">
              <a:extLst>
                <a:ext uri="{FF2B5EF4-FFF2-40B4-BE49-F238E27FC236}">
                  <a16:creationId xmlns:a16="http://schemas.microsoft.com/office/drawing/2014/main" id="{368037B5-D63B-47EC-A143-CB2388CD5082}"/>
                </a:ext>
              </a:extLst>
            </p:cNvPr>
            <p:cNvSpPr/>
            <p:nvPr/>
          </p:nvSpPr>
          <p:spPr>
            <a:xfrm>
              <a:off x="9163838" y="3583672"/>
              <a:ext cx="1011677" cy="1011677"/>
            </a:xfrm>
            <a:prstGeom prst="ellipse">
              <a:avLst/>
            </a:prstGeom>
            <a:solidFill>
              <a:schemeClr val="accent1">
                <a:alpha val="89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80" name="Graphic 79">
              <a:extLst>
                <a:ext uri="{FF2B5EF4-FFF2-40B4-BE49-F238E27FC236}">
                  <a16:creationId xmlns:a16="http://schemas.microsoft.com/office/drawing/2014/main" id="{C6F72A14-D4D2-43A8-B6B2-8344B13B5E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49142" y="3706238"/>
              <a:ext cx="841070" cy="766544"/>
            </a:xfrm>
            <a:prstGeom prst="rect">
              <a:avLst/>
            </a:prstGeom>
          </p:spPr>
        </p:pic>
      </p:grpSp>
      <p:grpSp>
        <p:nvGrpSpPr>
          <p:cNvPr id="87" name="Group 86">
            <a:extLst>
              <a:ext uri="{FF2B5EF4-FFF2-40B4-BE49-F238E27FC236}">
                <a16:creationId xmlns:a16="http://schemas.microsoft.com/office/drawing/2014/main" id="{4A71A48F-0030-4711-B5D5-A452A5A09A3C}"/>
              </a:ext>
            </a:extLst>
          </p:cNvPr>
          <p:cNvGrpSpPr/>
          <p:nvPr/>
        </p:nvGrpSpPr>
        <p:grpSpPr>
          <a:xfrm>
            <a:off x="5405718" y="3583672"/>
            <a:ext cx="1011677" cy="1011677"/>
            <a:chOff x="5405718" y="3583672"/>
            <a:chExt cx="1011677" cy="1011677"/>
          </a:xfrm>
        </p:grpSpPr>
        <p:sp>
          <p:nvSpPr>
            <p:cNvPr id="32" name="Oval 31">
              <a:extLst>
                <a:ext uri="{FF2B5EF4-FFF2-40B4-BE49-F238E27FC236}">
                  <a16:creationId xmlns:a16="http://schemas.microsoft.com/office/drawing/2014/main" id="{FD5507FC-CCDC-4B12-B019-3731841E0144}"/>
                </a:ext>
              </a:extLst>
            </p:cNvPr>
            <p:cNvSpPr/>
            <p:nvPr/>
          </p:nvSpPr>
          <p:spPr>
            <a:xfrm>
              <a:off x="5405718" y="3583672"/>
              <a:ext cx="1011677" cy="1011677"/>
            </a:xfrm>
            <a:prstGeom prst="ellipse">
              <a:avLst/>
            </a:prstGeom>
            <a:solidFill>
              <a:schemeClr val="accent1">
                <a:alpha val="89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82" name="Graphic 81">
              <a:extLst>
                <a:ext uri="{FF2B5EF4-FFF2-40B4-BE49-F238E27FC236}">
                  <a16:creationId xmlns:a16="http://schemas.microsoft.com/office/drawing/2014/main" id="{F0C46024-98BB-41C0-8513-936BC24C05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82944" y="3760898"/>
              <a:ext cx="657225" cy="657225"/>
            </a:xfrm>
            <a:prstGeom prst="rect">
              <a:avLst/>
            </a:prstGeom>
          </p:spPr>
        </p:pic>
      </p:grpSp>
    </p:spTree>
    <p:extLst>
      <p:ext uri="{BB962C8B-B14F-4D97-AF65-F5344CB8AC3E}">
        <p14:creationId xmlns:p14="http://schemas.microsoft.com/office/powerpoint/2010/main" val="5838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Ransomware LOSS PREVENTION</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8" name="TextBox 7">
            <a:extLst>
              <a:ext uri="{FF2B5EF4-FFF2-40B4-BE49-F238E27FC236}">
                <a16:creationId xmlns:a16="http://schemas.microsoft.com/office/drawing/2014/main" id="{E4E14705-F57D-46EC-8A45-2413C2DFBEAC}"/>
              </a:ext>
            </a:extLst>
          </p:cNvPr>
          <p:cNvSpPr txBox="1"/>
          <p:nvPr/>
        </p:nvSpPr>
        <p:spPr>
          <a:xfrm>
            <a:off x="3580728" y="1477829"/>
            <a:ext cx="5030544" cy="400110"/>
          </a:xfrm>
          <a:prstGeom prst="rect">
            <a:avLst/>
          </a:prstGeom>
          <a:solidFill>
            <a:schemeClr val="accent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a:ea typeface="+mn-ea"/>
                <a:cs typeface="+mn-cs"/>
              </a:rPr>
              <a:t>System security controls and maintenance</a:t>
            </a:r>
          </a:p>
        </p:txBody>
      </p:sp>
      <p:sp>
        <p:nvSpPr>
          <p:cNvPr id="22" name="Arc 21">
            <a:extLst>
              <a:ext uri="{FF2B5EF4-FFF2-40B4-BE49-F238E27FC236}">
                <a16:creationId xmlns:a16="http://schemas.microsoft.com/office/drawing/2014/main" id="{80F57098-BDDF-4137-A550-3952ED547359}"/>
              </a:ext>
            </a:extLst>
          </p:cNvPr>
          <p:cNvSpPr/>
          <p:nvPr/>
        </p:nvSpPr>
        <p:spPr>
          <a:xfrm>
            <a:off x="4408003" y="2117115"/>
            <a:ext cx="3262172" cy="3262172"/>
          </a:xfrm>
          <a:prstGeom prst="arc">
            <a:avLst>
              <a:gd name="adj1" fmla="val 18317811"/>
              <a:gd name="adj2" fmla="val 3408941"/>
            </a:avLst>
          </a:prstGeom>
          <a:ln w="28575" cap="sq">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sp>
        <p:nvSpPr>
          <p:cNvPr id="23" name="Arc 22">
            <a:extLst>
              <a:ext uri="{FF2B5EF4-FFF2-40B4-BE49-F238E27FC236}">
                <a16:creationId xmlns:a16="http://schemas.microsoft.com/office/drawing/2014/main" id="{07281B89-9CB9-4410-9EFD-2A94FF4A037F}"/>
              </a:ext>
            </a:extLst>
          </p:cNvPr>
          <p:cNvSpPr/>
          <p:nvPr/>
        </p:nvSpPr>
        <p:spPr>
          <a:xfrm flipH="1">
            <a:off x="4371573" y="2117115"/>
            <a:ext cx="3262172" cy="3262172"/>
          </a:xfrm>
          <a:prstGeom prst="arc">
            <a:avLst>
              <a:gd name="adj1" fmla="val 18317811"/>
              <a:gd name="adj2" fmla="val 3408941"/>
            </a:avLst>
          </a:prstGeom>
          <a:ln w="28575" cap="sq">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nvGrpSpPr>
          <p:cNvPr id="42" name="Group 41">
            <a:extLst>
              <a:ext uri="{FF2B5EF4-FFF2-40B4-BE49-F238E27FC236}">
                <a16:creationId xmlns:a16="http://schemas.microsoft.com/office/drawing/2014/main" id="{190C19FB-424F-4554-97A5-FF1BF11BA879}"/>
              </a:ext>
            </a:extLst>
          </p:cNvPr>
          <p:cNvGrpSpPr/>
          <p:nvPr/>
        </p:nvGrpSpPr>
        <p:grpSpPr>
          <a:xfrm>
            <a:off x="7107174" y="2295368"/>
            <a:ext cx="4273029" cy="615553"/>
            <a:chOff x="7107174" y="2295368"/>
            <a:chExt cx="4273029" cy="615553"/>
          </a:xfrm>
        </p:grpSpPr>
        <p:sp>
          <p:nvSpPr>
            <p:cNvPr id="18" name="TextBox 17">
              <a:extLst>
                <a:ext uri="{FF2B5EF4-FFF2-40B4-BE49-F238E27FC236}">
                  <a16:creationId xmlns:a16="http://schemas.microsoft.com/office/drawing/2014/main" id="{D93E6CC8-D594-46DE-8B60-428403EF8F26}"/>
                </a:ext>
              </a:extLst>
            </p:cNvPr>
            <p:cNvSpPr txBox="1"/>
            <p:nvPr/>
          </p:nvSpPr>
          <p:spPr>
            <a:xfrm>
              <a:off x="7531656" y="2295368"/>
              <a:ext cx="3848547"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Be mindful of any EOL (End of Life) software/applications</a:t>
              </a:r>
            </a:p>
          </p:txBody>
        </p:sp>
        <p:sp>
          <p:nvSpPr>
            <p:cNvPr id="31" name="Oval 30">
              <a:extLst>
                <a:ext uri="{FF2B5EF4-FFF2-40B4-BE49-F238E27FC236}">
                  <a16:creationId xmlns:a16="http://schemas.microsoft.com/office/drawing/2014/main" id="{C49EB6AC-F701-486C-8FAB-440F376B2B55}"/>
                </a:ext>
              </a:extLst>
            </p:cNvPr>
            <p:cNvSpPr/>
            <p:nvPr/>
          </p:nvSpPr>
          <p:spPr>
            <a:xfrm>
              <a:off x="7107174" y="2497556"/>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43" name="Group 42">
            <a:extLst>
              <a:ext uri="{FF2B5EF4-FFF2-40B4-BE49-F238E27FC236}">
                <a16:creationId xmlns:a16="http://schemas.microsoft.com/office/drawing/2014/main" id="{D5E24257-D864-462D-B8B5-24057AED0F18}"/>
              </a:ext>
            </a:extLst>
          </p:cNvPr>
          <p:cNvGrpSpPr/>
          <p:nvPr/>
        </p:nvGrpSpPr>
        <p:grpSpPr>
          <a:xfrm>
            <a:off x="7576022" y="3339342"/>
            <a:ext cx="3874543" cy="615553"/>
            <a:chOff x="7576022" y="3339342"/>
            <a:chExt cx="3874543" cy="615553"/>
          </a:xfrm>
        </p:grpSpPr>
        <p:sp>
          <p:nvSpPr>
            <p:cNvPr id="20" name="TextBox 19">
              <a:extLst>
                <a:ext uri="{FF2B5EF4-FFF2-40B4-BE49-F238E27FC236}">
                  <a16:creationId xmlns:a16="http://schemas.microsoft.com/office/drawing/2014/main" id="{47621B73-C960-46CC-A312-1D3174884650}"/>
                </a:ext>
              </a:extLst>
            </p:cNvPr>
            <p:cNvSpPr txBox="1"/>
            <p:nvPr/>
          </p:nvSpPr>
          <p:spPr>
            <a:xfrm>
              <a:off x="7892959" y="3339342"/>
              <a:ext cx="3557606"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Email filtering and external email warning is very important</a:t>
              </a:r>
            </a:p>
          </p:txBody>
        </p:sp>
        <p:sp>
          <p:nvSpPr>
            <p:cNvPr id="32" name="Oval 31">
              <a:extLst>
                <a:ext uri="{FF2B5EF4-FFF2-40B4-BE49-F238E27FC236}">
                  <a16:creationId xmlns:a16="http://schemas.microsoft.com/office/drawing/2014/main" id="{BEF2ED37-0F8F-41AA-86DF-557CBEBEF191}"/>
                </a:ext>
              </a:extLst>
            </p:cNvPr>
            <p:cNvSpPr/>
            <p:nvPr/>
          </p:nvSpPr>
          <p:spPr>
            <a:xfrm>
              <a:off x="7576022" y="3487954"/>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44" name="Group 43">
            <a:extLst>
              <a:ext uri="{FF2B5EF4-FFF2-40B4-BE49-F238E27FC236}">
                <a16:creationId xmlns:a16="http://schemas.microsoft.com/office/drawing/2014/main" id="{E89276A5-A352-47FE-8A5E-F96F72510C8A}"/>
              </a:ext>
            </a:extLst>
          </p:cNvPr>
          <p:cNvGrpSpPr/>
          <p:nvPr/>
        </p:nvGrpSpPr>
        <p:grpSpPr>
          <a:xfrm>
            <a:off x="7317802" y="4383316"/>
            <a:ext cx="3866296" cy="877163"/>
            <a:chOff x="7317802" y="4383316"/>
            <a:chExt cx="3866296" cy="877163"/>
          </a:xfrm>
        </p:grpSpPr>
        <p:sp>
          <p:nvSpPr>
            <p:cNvPr id="6" name="TextBox 5">
              <a:extLst>
                <a:ext uri="{FF2B5EF4-FFF2-40B4-BE49-F238E27FC236}">
                  <a16:creationId xmlns:a16="http://schemas.microsoft.com/office/drawing/2014/main" id="{5FE328B8-12AD-4649-8041-FFC04E1986BF}"/>
                </a:ext>
              </a:extLst>
            </p:cNvPr>
            <p:cNvSpPr txBox="1"/>
            <p:nvPr/>
          </p:nvSpPr>
          <p:spPr>
            <a:xfrm>
              <a:off x="7626491" y="4383316"/>
              <a:ext cx="3557607" cy="8771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Geo-blocking can help cut down on remote connections from IP addresses outside of region</a:t>
              </a:r>
            </a:p>
          </p:txBody>
        </p:sp>
        <p:sp>
          <p:nvSpPr>
            <p:cNvPr id="33" name="Oval 32">
              <a:extLst>
                <a:ext uri="{FF2B5EF4-FFF2-40B4-BE49-F238E27FC236}">
                  <a16:creationId xmlns:a16="http://schemas.microsoft.com/office/drawing/2014/main" id="{6808AC24-316D-41F6-871D-4DF244A32614}"/>
                </a:ext>
              </a:extLst>
            </p:cNvPr>
            <p:cNvSpPr/>
            <p:nvPr/>
          </p:nvSpPr>
          <p:spPr>
            <a:xfrm>
              <a:off x="7317802" y="4532075"/>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38" name="Group 37">
            <a:extLst>
              <a:ext uri="{FF2B5EF4-FFF2-40B4-BE49-F238E27FC236}">
                <a16:creationId xmlns:a16="http://schemas.microsoft.com/office/drawing/2014/main" id="{432BE6AB-171D-4B80-A117-219D3BAA6F8C}"/>
              </a:ext>
            </a:extLst>
          </p:cNvPr>
          <p:cNvGrpSpPr/>
          <p:nvPr/>
        </p:nvGrpSpPr>
        <p:grpSpPr>
          <a:xfrm>
            <a:off x="1831062" y="2295368"/>
            <a:ext cx="3128014" cy="369458"/>
            <a:chOff x="1831062" y="2295368"/>
            <a:chExt cx="3128014" cy="369458"/>
          </a:xfrm>
        </p:grpSpPr>
        <p:sp>
          <p:nvSpPr>
            <p:cNvPr id="10" name="TextBox 9">
              <a:extLst>
                <a:ext uri="{FF2B5EF4-FFF2-40B4-BE49-F238E27FC236}">
                  <a16:creationId xmlns:a16="http://schemas.microsoft.com/office/drawing/2014/main" id="{5A8EECF7-86DD-49A9-B454-438A7419982E}"/>
                </a:ext>
              </a:extLst>
            </p:cNvPr>
            <p:cNvSpPr txBox="1"/>
            <p:nvPr/>
          </p:nvSpPr>
          <p:spPr>
            <a:xfrm>
              <a:off x="1831062" y="2295368"/>
              <a:ext cx="2836033" cy="353943"/>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Secure remote connections</a:t>
              </a:r>
            </a:p>
          </p:txBody>
        </p:sp>
        <p:sp>
          <p:nvSpPr>
            <p:cNvPr id="34" name="Oval 33">
              <a:extLst>
                <a:ext uri="{FF2B5EF4-FFF2-40B4-BE49-F238E27FC236}">
                  <a16:creationId xmlns:a16="http://schemas.microsoft.com/office/drawing/2014/main" id="{771D546B-114C-4B81-9A37-6B3989BF4AD2}"/>
                </a:ext>
              </a:extLst>
            </p:cNvPr>
            <p:cNvSpPr/>
            <p:nvPr/>
          </p:nvSpPr>
          <p:spPr>
            <a:xfrm>
              <a:off x="4760778" y="2466528"/>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39" name="Group 38">
            <a:extLst>
              <a:ext uri="{FF2B5EF4-FFF2-40B4-BE49-F238E27FC236}">
                <a16:creationId xmlns:a16="http://schemas.microsoft.com/office/drawing/2014/main" id="{CF2CFD17-8CC9-4DBF-AA6E-2C3A227EF984}"/>
              </a:ext>
            </a:extLst>
          </p:cNvPr>
          <p:cNvGrpSpPr/>
          <p:nvPr/>
        </p:nvGrpSpPr>
        <p:grpSpPr>
          <a:xfrm>
            <a:off x="1732196" y="2904147"/>
            <a:ext cx="2819573" cy="615553"/>
            <a:chOff x="1732196" y="2904147"/>
            <a:chExt cx="2819573" cy="615553"/>
          </a:xfrm>
        </p:grpSpPr>
        <p:sp>
          <p:nvSpPr>
            <p:cNvPr id="12" name="TextBox 11">
              <a:extLst>
                <a:ext uri="{FF2B5EF4-FFF2-40B4-BE49-F238E27FC236}">
                  <a16:creationId xmlns:a16="http://schemas.microsoft.com/office/drawing/2014/main" id="{6B626AE8-46C9-49E9-9724-63CEE4C01299}"/>
                </a:ext>
              </a:extLst>
            </p:cNvPr>
            <p:cNvSpPr txBox="1"/>
            <p:nvPr/>
          </p:nvSpPr>
          <p:spPr>
            <a:xfrm>
              <a:off x="1732196" y="2904147"/>
              <a:ext cx="2490281" cy="61555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Disable Microsoft Office macros via group policy</a:t>
              </a:r>
            </a:p>
          </p:txBody>
        </p:sp>
        <p:sp>
          <p:nvSpPr>
            <p:cNvPr id="35" name="Oval 34">
              <a:extLst>
                <a:ext uri="{FF2B5EF4-FFF2-40B4-BE49-F238E27FC236}">
                  <a16:creationId xmlns:a16="http://schemas.microsoft.com/office/drawing/2014/main" id="{64D76CBB-1F65-4798-A883-42CF009ED3EF}"/>
                </a:ext>
              </a:extLst>
            </p:cNvPr>
            <p:cNvSpPr/>
            <p:nvPr/>
          </p:nvSpPr>
          <p:spPr>
            <a:xfrm>
              <a:off x="4353471" y="3116460"/>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40" name="Group 39">
            <a:extLst>
              <a:ext uri="{FF2B5EF4-FFF2-40B4-BE49-F238E27FC236}">
                <a16:creationId xmlns:a16="http://schemas.microsoft.com/office/drawing/2014/main" id="{3116456F-9B87-41EC-8FD7-BA104D14DAB6}"/>
              </a:ext>
            </a:extLst>
          </p:cNvPr>
          <p:cNvGrpSpPr/>
          <p:nvPr/>
        </p:nvGrpSpPr>
        <p:grpSpPr>
          <a:xfrm>
            <a:off x="1423858" y="3774536"/>
            <a:ext cx="3070903" cy="615553"/>
            <a:chOff x="1423858" y="3774536"/>
            <a:chExt cx="3070903" cy="615553"/>
          </a:xfrm>
        </p:grpSpPr>
        <p:sp>
          <p:nvSpPr>
            <p:cNvPr id="14" name="TextBox 13">
              <a:extLst>
                <a:ext uri="{FF2B5EF4-FFF2-40B4-BE49-F238E27FC236}">
                  <a16:creationId xmlns:a16="http://schemas.microsoft.com/office/drawing/2014/main" id="{AA60C318-611A-40D2-8C2E-AC2804820B8D}"/>
                </a:ext>
              </a:extLst>
            </p:cNvPr>
            <p:cNvSpPr txBox="1"/>
            <p:nvPr/>
          </p:nvSpPr>
          <p:spPr>
            <a:xfrm>
              <a:off x="1423858" y="3774536"/>
              <a:ext cx="2798619" cy="61555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MFA for remote access AND administrative access </a:t>
              </a:r>
            </a:p>
          </p:txBody>
        </p:sp>
        <p:sp>
          <p:nvSpPr>
            <p:cNvPr id="36" name="Oval 35">
              <a:extLst>
                <a:ext uri="{FF2B5EF4-FFF2-40B4-BE49-F238E27FC236}">
                  <a16:creationId xmlns:a16="http://schemas.microsoft.com/office/drawing/2014/main" id="{B8B7195C-634D-4832-BBB7-7AFCA1613436}"/>
                </a:ext>
              </a:extLst>
            </p:cNvPr>
            <p:cNvSpPr/>
            <p:nvPr/>
          </p:nvSpPr>
          <p:spPr>
            <a:xfrm>
              <a:off x="4296463" y="3935132"/>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41" name="Group 40">
            <a:extLst>
              <a:ext uri="{FF2B5EF4-FFF2-40B4-BE49-F238E27FC236}">
                <a16:creationId xmlns:a16="http://schemas.microsoft.com/office/drawing/2014/main" id="{864F6667-CAAE-4256-B76F-F3CE3497238B}"/>
              </a:ext>
            </a:extLst>
          </p:cNvPr>
          <p:cNvGrpSpPr/>
          <p:nvPr/>
        </p:nvGrpSpPr>
        <p:grpSpPr>
          <a:xfrm>
            <a:off x="554753" y="4644926"/>
            <a:ext cx="4318016" cy="353943"/>
            <a:chOff x="554753" y="4644926"/>
            <a:chExt cx="4318016" cy="353943"/>
          </a:xfrm>
        </p:grpSpPr>
        <p:sp>
          <p:nvSpPr>
            <p:cNvPr id="16" name="TextBox 15">
              <a:extLst>
                <a:ext uri="{FF2B5EF4-FFF2-40B4-BE49-F238E27FC236}">
                  <a16:creationId xmlns:a16="http://schemas.microsoft.com/office/drawing/2014/main" id="{18153558-4630-4A83-AF05-CE1E3AADEEEB}"/>
                </a:ext>
              </a:extLst>
            </p:cNvPr>
            <p:cNvSpPr txBox="1"/>
            <p:nvPr/>
          </p:nvSpPr>
          <p:spPr>
            <a:xfrm>
              <a:off x="554753" y="4644926"/>
              <a:ext cx="4168321" cy="353943"/>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Endpoint Protection and Response (EDR) </a:t>
              </a:r>
            </a:p>
          </p:txBody>
        </p:sp>
        <p:sp>
          <p:nvSpPr>
            <p:cNvPr id="37" name="Oval 36">
              <a:extLst>
                <a:ext uri="{FF2B5EF4-FFF2-40B4-BE49-F238E27FC236}">
                  <a16:creationId xmlns:a16="http://schemas.microsoft.com/office/drawing/2014/main" id="{AFD6D4B6-14E2-4666-89E3-4A6BDE6A7415}"/>
                </a:ext>
              </a:extLst>
            </p:cNvPr>
            <p:cNvSpPr/>
            <p:nvPr/>
          </p:nvSpPr>
          <p:spPr>
            <a:xfrm>
              <a:off x="4674471" y="4738251"/>
              <a:ext cx="198298" cy="198298"/>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pic>
        <p:nvPicPr>
          <p:cNvPr id="29" name="Picture 28">
            <a:extLst>
              <a:ext uri="{FF2B5EF4-FFF2-40B4-BE49-F238E27FC236}">
                <a16:creationId xmlns:a16="http://schemas.microsoft.com/office/drawing/2014/main" id="{DB1F2FB7-4229-4DAB-881A-06278ABFCF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07311" y="2334638"/>
            <a:ext cx="2827126" cy="2827126"/>
          </a:xfrm>
          <a:prstGeom prst="ellipse">
            <a:avLst/>
          </a:prstGeom>
        </p:spPr>
      </p:pic>
    </p:spTree>
    <p:extLst>
      <p:ext uri="{BB962C8B-B14F-4D97-AF65-F5344CB8AC3E}">
        <p14:creationId xmlns:p14="http://schemas.microsoft.com/office/powerpoint/2010/main" val="211589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2437452" y="913342"/>
            <a:ext cx="6830727"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5000"/>
              </a:spcAft>
              <a:buClr>
                <a:srgbClr val="D32617"/>
              </a:buClr>
              <a:buSzPct val="80000"/>
              <a:buFont typeface="Arial" charset="0"/>
              <a:buNone/>
            </a:pPr>
            <a:endParaRPr lang="en-US" dirty="0">
              <a:solidFill>
                <a:schemeClr val="bg1">
                  <a:lumMod val="50000"/>
                </a:schemeClr>
              </a:solidFill>
              <a:cs typeface="Arial" charset="0"/>
            </a:endParaRPr>
          </a:p>
        </p:txBody>
      </p:sp>
      <p:pic>
        <p:nvPicPr>
          <p:cNvPr id="23" name="Picture 22">
            <a:extLst>
              <a:ext uri="{FF2B5EF4-FFF2-40B4-BE49-F238E27FC236}">
                <a16:creationId xmlns:a16="http://schemas.microsoft.com/office/drawing/2014/main" id="{CF445860-3A6E-4DB6-A346-E0AD343A04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367322" y="457200"/>
            <a:ext cx="3379510" cy="5260975"/>
          </a:xfrm>
          <a:prstGeom prst="rect">
            <a:avLst/>
          </a:prstGeom>
        </p:spPr>
      </p:pic>
      <p:sp>
        <p:nvSpPr>
          <p:cNvPr id="7" name="Text Placeholder 1">
            <a:extLst>
              <a:ext uri="{FF2B5EF4-FFF2-40B4-BE49-F238E27FC236}">
                <a16:creationId xmlns:a16="http://schemas.microsoft.com/office/drawing/2014/main" id="{7139E014-2D4B-45C3-ACE3-518569041B05}"/>
              </a:ext>
            </a:extLst>
          </p:cNvPr>
          <p:cNvSpPr>
            <a:spLocks noGrp="1"/>
          </p:cNvSpPr>
          <p:nvPr>
            <p:ph type="body" sz="quarter" idx="16"/>
          </p:nvPr>
        </p:nvSpPr>
        <p:spPr>
          <a:xfrm>
            <a:off x="457200" y="388620"/>
            <a:ext cx="7467600" cy="6080760"/>
          </a:xfrm>
        </p:spPr>
        <p:txBody>
          <a:bodyPr/>
          <a:lstStyle/>
          <a:p>
            <a:pPr marL="0" indent="0">
              <a:buNone/>
            </a:pPr>
            <a:r>
              <a:rPr lang="en-US" sz="1800" dirty="0"/>
              <a:t>This course is intended to provide general information about the subjects covered and are not intended as, nor do they constitute, legal or professional advice, nor are they an endorsement of any source cited, or information provided.                                         </a:t>
            </a:r>
          </a:p>
          <a:p>
            <a:pPr marL="0" indent="0">
              <a:buNone/>
            </a:pPr>
            <a:r>
              <a:rPr lang="en-US" sz="1800" dirty="0"/>
              <a:t>Any examples or discussions of coverages are about coverages generally available in the marketplace, and are not based specifically on the policies or products of Travelers. Coverage depends on the facts and circumstances involved in the claim or loss, all applicable policy or bond provisions, and any applicable law.</a:t>
            </a:r>
          </a:p>
          <a:p>
            <a:pPr marL="0" indent="0">
              <a:buNone/>
            </a:pPr>
            <a:r>
              <a:rPr lang="en-US" sz="1800" dirty="0"/>
              <a:t>Claims scenarios are based on actual claims, composites of actual claims, or hypothetical situations. Resolution amounts are approximations of both actual and anticipated losses and defense costs. Facts may have been changed to protect confidentiality. Any examples or discussions of claim handling or processes are for illustrative purposes only.  Every claim is unique and must be evaluated on its own merits.</a:t>
            </a:r>
          </a:p>
        </p:txBody>
      </p:sp>
    </p:spTree>
    <p:extLst>
      <p:ext uri="{BB962C8B-B14F-4D97-AF65-F5344CB8AC3E}">
        <p14:creationId xmlns:p14="http://schemas.microsoft.com/office/powerpoint/2010/main" val="218044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Ransomware LOSS PREVENTION</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29" name="Picture 28">
            <a:extLst>
              <a:ext uri="{FF2B5EF4-FFF2-40B4-BE49-F238E27FC236}">
                <a16:creationId xmlns:a16="http://schemas.microsoft.com/office/drawing/2014/main" id="{DB1F2FB7-4229-4DAB-881A-06278ABFCF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50474" y="2003245"/>
            <a:ext cx="2827126" cy="2827126"/>
          </a:xfrm>
          <a:prstGeom prst="ellipse">
            <a:avLst/>
          </a:prstGeom>
        </p:spPr>
      </p:pic>
      <p:pic>
        <p:nvPicPr>
          <p:cNvPr id="4" name="Picture 3">
            <a:extLst>
              <a:ext uri="{FF2B5EF4-FFF2-40B4-BE49-F238E27FC236}">
                <a16:creationId xmlns:a16="http://schemas.microsoft.com/office/drawing/2014/main" id="{A80828C6-2F47-E444-3343-C375AAE7A2E7}"/>
              </a:ext>
            </a:extLst>
          </p:cNvPr>
          <p:cNvPicPr>
            <a:picLocks noChangeAspect="1"/>
          </p:cNvPicPr>
          <p:nvPr/>
        </p:nvPicPr>
        <p:blipFill rotWithShape="1">
          <a:blip r:embed="rId5"/>
          <a:srcRect l="43079" t="22392" r="28659" b="24942"/>
          <a:stretch/>
        </p:blipFill>
        <p:spPr>
          <a:xfrm>
            <a:off x="1884557" y="972344"/>
            <a:ext cx="5181600" cy="5230336"/>
          </a:xfrm>
          <a:prstGeom prst="rect">
            <a:avLst/>
          </a:prstGeom>
        </p:spPr>
      </p:pic>
    </p:spTree>
    <p:extLst>
      <p:ext uri="{BB962C8B-B14F-4D97-AF65-F5344CB8AC3E}">
        <p14:creationId xmlns:p14="http://schemas.microsoft.com/office/powerpoint/2010/main" val="4277822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a:xfrm>
            <a:off x="457200" y="457200"/>
            <a:ext cx="11274552" cy="448056"/>
          </a:xfrm>
        </p:spPr>
        <p:txBody>
          <a:bodyPr/>
          <a:lstStyle/>
          <a:p>
            <a:r>
              <a:rPr lang="en-US" dirty="0"/>
              <a:t>Ransomware LOSS PREVENTION</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grpSp>
        <p:nvGrpSpPr>
          <p:cNvPr id="19" name="Group 18">
            <a:extLst>
              <a:ext uri="{FF2B5EF4-FFF2-40B4-BE49-F238E27FC236}">
                <a16:creationId xmlns:a16="http://schemas.microsoft.com/office/drawing/2014/main" id="{3EE7F018-0512-4102-9784-19222082684B}"/>
              </a:ext>
            </a:extLst>
          </p:cNvPr>
          <p:cNvGrpSpPr/>
          <p:nvPr/>
        </p:nvGrpSpPr>
        <p:grpSpPr>
          <a:xfrm>
            <a:off x="6791347" y="2068297"/>
            <a:ext cx="4849404" cy="3312133"/>
            <a:chOff x="6791347" y="2093572"/>
            <a:chExt cx="4849404" cy="3312133"/>
          </a:xfrm>
        </p:grpSpPr>
        <p:sp>
          <p:nvSpPr>
            <p:cNvPr id="10" name="TextBox 9">
              <a:extLst>
                <a:ext uri="{FF2B5EF4-FFF2-40B4-BE49-F238E27FC236}">
                  <a16:creationId xmlns:a16="http://schemas.microsoft.com/office/drawing/2014/main" id="{E112EA95-AA8F-46E2-ACBE-878CC56B4B72}"/>
                </a:ext>
              </a:extLst>
            </p:cNvPr>
            <p:cNvSpPr txBox="1"/>
            <p:nvPr/>
          </p:nvSpPr>
          <p:spPr>
            <a:xfrm>
              <a:off x="6791347" y="2093572"/>
              <a:ext cx="4849404" cy="369332"/>
            </a:xfrm>
            <a:prstGeom prst="rect">
              <a:avLst/>
            </a:prstGeom>
            <a:solidFill>
              <a:schemeClr val="accent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Incident response/disaster recovery planning</a:t>
              </a:r>
            </a:p>
          </p:txBody>
        </p:sp>
        <p:sp>
          <p:nvSpPr>
            <p:cNvPr id="12" name="TextBox 11">
              <a:extLst>
                <a:ext uri="{FF2B5EF4-FFF2-40B4-BE49-F238E27FC236}">
                  <a16:creationId xmlns:a16="http://schemas.microsoft.com/office/drawing/2014/main" id="{B4B76208-9477-4BDE-95F5-9D5DBD4AD900}"/>
                </a:ext>
              </a:extLst>
            </p:cNvPr>
            <p:cNvSpPr txBox="1"/>
            <p:nvPr/>
          </p:nvSpPr>
          <p:spPr>
            <a:xfrm>
              <a:off x="6791347" y="2635716"/>
              <a:ext cx="4849404" cy="276998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
                  <a:srgbClr val="F5000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Tabletop exercises — know what to do before you’re attacked</a:t>
              </a:r>
            </a:p>
            <a:p>
              <a:pPr marL="285750" marR="0" lvl="0" indent="-285750" algn="l" defTabSz="914400" rtl="0" eaLnBrk="1" fontAlgn="auto" latinLnBrk="0" hangingPunct="1">
                <a:lnSpc>
                  <a:spcPct val="100000"/>
                </a:lnSpc>
                <a:spcBef>
                  <a:spcPts val="0"/>
                </a:spcBef>
                <a:spcAft>
                  <a:spcPts val="1200"/>
                </a:spcAft>
                <a:buClr>
                  <a:srgbClr val="F5000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Engage with forensic firms with knowledge of hacker groups</a:t>
              </a:r>
            </a:p>
            <a:p>
              <a:pPr marL="57467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Will this group be able to deliver functioning encryption keys?</a:t>
              </a:r>
            </a:p>
            <a:p>
              <a:pPr marL="574675"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Negotiation tactics if payment of ransom is necessary</a:t>
              </a:r>
            </a:p>
          </p:txBody>
        </p:sp>
      </p:grpSp>
      <p:grpSp>
        <p:nvGrpSpPr>
          <p:cNvPr id="17" name="Group 16">
            <a:extLst>
              <a:ext uri="{FF2B5EF4-FFF2-40B4-BE49-F238E27FC236}">
                <a16:creationId xmlns:a16="http://schemas.microsoft.com/office/drawing/2014/main" id="{E3843A15-B060-4E3E-AEE1-EADE5140FF4E}"/>
              </a:ext>
            </a:extLst>
          </p:cNvPr>
          <p:cNvGrpSpPr/>
          <p:nvPr/>
        </p:nvGrpSpPr>
        <p:grpSpPr>
          <a:xfrm>
            <a:off x="3348806" y="2068297"/>
            <a:ext cx="3041217" cy="1602584"/>
            <a:chOff x="3305574" y="2092589"/>
            <a:chExt cx="3041217" cy="1602584"/>
          </a:xfrm>
        </p:grpSpPr>
        <p:sp>
          <p:nvSpPr>
            <p:cNvPr id="8" name="TextBox 7">
              <a:extLst>
                <a:ext uri="{FF2B5EF4-FFF2-40B4-BE49-F238E27FC236}">
                  <a16:creationId xmlns:a16="http://schemas.microsoft.com/office/drawing/2014/main" id="{93641F3C-BBB4-49E3-A218-F83B90E4D51C}"/>
                </a:ext>
              </a:extLst>
            </p:cNvPr>
            <p:cNvSpPr txBox="1"/>
            <p:nvPr/>
          </p:nvSpPr>
          <p:spPr>
            <a:xfrm>
              <a:off x="3305574" y="2092589"/>
              <a:ext cx="3041217" cy="369332"/>
            </a:xfrm>
            <a:prstGeom prst="rect">
              <a:avLst/>
            </a:prstGeom>
            <a:solidFill>
              <a:schemeClr val="accent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Threat intelligence sharing </a:t>
              </a:r>
            </a:p>
          </p:txBody>
        </p:sp>
        <p:sp>
          <p:nvSpPr>
            <p:cNvPr id="14" name="TextBox 13">
              <a:extLst>
                <a:ext uri="{FF2B5EF4-FFF2-40B4-BE49-F238E27FC236}">
                  <a16:creationId xmlns:a16="http://schemas.microsoft.com/office/drawing/2014/main" id="{571240D0-707E-4917-ABE6-3BB1DDE052E3}"/>
                </a:ext>
              </a:extLst>
            </p:cNvPr>
            <p:cNvSpPr txBox="1"/>
            <p:nvPr/>
          </p:nvSpPr>
          <p:spPr>
            <a:xfrm>
              <a:off x="3581042" y="2635716"/>
              <a:ext cx="2490280" cy="1059457"/>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Participate in groups such as US-CERT, SANS, etc.</a:t>
              </a:r>
            </a:p>
          </p:txBody>
        </p:sp>
      </p:grpSp>
      <p:grpSp>
        <p:nvGrpSpPr>
          <p:cNvPr id="18" name="Group 17">
            <a:extLst>
              <a:ext uri="{FF2B5EF4-FFF2-40B4-BE49-F238E27FC236}">
                <a16:creationId xmlns:a16="http://schemas.microsoft.com/office/drawing/2014/main" id="{A94B942A-C25A-4CEE-8C78-C1FD76280019}"/>
              </a:ext>
            </a:extLst>
          </p:cNvPr>
          <p:cNvGrpSpPr/>
          <p:nvPr/>
        </p:nvGrpSpPr>
        <p:grpSpPr>
          <a:xfrm>
            <a:off x="457200" y="2068297"/>
            <a:ext cx="2490280" cy="2291674"/>
            <a:chOff x="739303" y="2068297"/>
            <a:chExt cx="2490280" cy="2291674"/>
          </a:xfrm>
        </p:grpSpPr>
        <p:sp>
          <p:nvSpPr>
            <p:cNvPr id="6" name="TextBox 5">
              <a:extLst>
                <a:ext uri="{FF2B5EF4-FFF2-40B4-BE49-F238E27FC236}">
                  <a16:creationId xmlns:a16="http://schemas.microsoft.com/office/drawing/2014/main" id="{1E1D62C4-2465-46BB-9FC3-59B6BB3F2013}"/>
                </a:ext>
              </a:extLst>
            </p:cNvPr>
            <p:cNvSpPr txBox="1"/>
            <p:nvPr/>
          </p:nvSpPr>
          <p:spPr>
            <a:xfrm>
              <a:off x="739303" y="2068297"/>
              <a:ext cx="2490280" cy="369332"/>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Backups</a:t>
              </a:r>
            </a:p>
          </p:txBody>
        </p:sp>
        <p:sp>
          <p:nvSpPr>
            <p:cNvPr id="16" name="TextBox 15">
              <a:extLst>
                <a:ext uri="{FF2B5EF4-FFF2-40B4-BE49-F238E27FC236}">
                  <a16:creationId xmlns:a16="http://schemas.microsoft.com/office/drawing/2014/main" id="{24D0B8BE-9B44-4E6D-A916-B6BC8529FABC}"/>
                </a:ext>
              </a:extLst>
            </p:cNvPr>
            <p:cNvSpPr txBox="1"/>
            <p:nvPr/>
          </p:nvSpPr>
          <p:spPr>
            <a:xfrm>
              <a:off x="739303" y="2635716"/>
              <a:ext cx="2490280" cy="172425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Segregated on the network or stored offsite, and tested regularly (by restoring from backups)</a:t>
              </a:r>
            </a:p>
          </p:txBody>
        </p:sp>
      </p:grpSp>
      <p:cxnSp>
        <p:nvCxnSpPr>
          <p:cNvPr id="21" name="Straight Connector 20">
            <a:extLst>
              <a:ext uri="{FF2B5EF4-FFF2-40B4-BE49-F238E27FC236}">
                <a16:creationId xmlns:a16="http://schemas.microsoft.com/office/drawing/2014/main" id="{F887104A-C92E-4F18-BE15-63F555B4EFDB}"/>
              </a:ext>
            </a:extLst>
          </p:cNvPr>
          <p:cNvCxnSpPr>
            <a:cxnSpLocks/>
          </p:cNvCxnSpPr>
          <p:nvPr/>
        </p:nvCxnSpPr>
        <p:spPr>
          <a:xfrm>
            <a:off x="3148143" y="2068297"/>
            <a:ext cx="0" cy="3291840"/>
          </a:xfrm>
          <a:prstGeom prst="line">
            <a:avLst/>
          </a:prstGeom>
          <a:ln w="12700" cap="sq">
            <a:solidFill>
              <a:schemeClr val="accent5"/>
            </a:solidFill>
          </a:ln>
        </p:spPr>
        <p:style>
          <a:lnRef idx="1">
            <a:schemeClr val="accent1"/>
          </a:lnRef>
          <a:fillRef idx="0">
            <a:schemeClr val="accent1"/>
          </a:fillRef>
          <a:effectRef idx="0">
            <a:schemeClr val="dk1"/>
          </a:effectRef>
          <a:fontRef idx="minor">
            <a:schemeClr val="dk1"/>
          </a:fontRef>
        </p:style>
      </p:cxnSp>
      <p:cxnSp>
        <p:nvCxnSpPr>
          <p:cNvPr id="22" name="Straight Connector 21">
            <a:extLst>
              <a:ext uri="{FF2B5EF4-FFF2-40B4-BE49-F238E27FC236}">
                <a16:creationId xmlns:a16="http://schemas.microsoft.com/office/drawing/2014/main" id="{F50A2E95-B24C-4B91-948B-4E643603C51A}"/>
              </a:ext>
            </a:extLst>
          </p:cNvPr>
          <p:cNvCxnSpPr>
            <a:cxnSpLocks/>
          </p:cNvCxnSpPr>
          <p:nvPr/>
        </p:nvCxnSpPr>
        <p:spPr>
          <a:xfrm>
            <a:off x="6590686" y="2068297"/>
            <a:ext cx="0" cy="3291840"/>
          </a:xfrm>
          <a:prstGeom prst="line">
            <a:avLst/>
          </a:prstGeom>
          <a:ln w="12700" cap="sq">
            <a:solidFill>
              <a:schemeClr val="accent5"/>
            </a:solidFill>
          </a:ln>
        </p:spPr>
        <p:style>
          <a:lnRef idx="1">
            <a:schemeClr val="accent1"/>
          </a:lnRef>
          <a:fillRef idx="0">
            <a:schemeClr val="accent1"/>
          </a:fillRef>
          <a:effectRef idx="0">
            <a:schemeClr val="dk1"/>
          </a:effectRef>
          <a:fontRef idx="minor">
            <a:schemeClr val="dk1"/>
          </a:fontRef>
        </p:style>
      </p:cxnSp>
    </p:spTree>
    <p:extLst>
      <p:ext uri="{BB962C8B-B14F-4D97-AF65-F5344CB8AC3E}">
        <p14:creationId xmlns:p14="http://schemas.microsoft.com/office/powerpoint/2010/main" val="171239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Ransomware Attacks">
            <a:hlinkClick r:id="" action="ppaction://media"/>
            <a:extLst>
              <a:ext uri="{FF2B5EF4-FFF2-40B4-BE49-F238E27FC236}">
                <a16:creationId xmlns:a16="http://schemas.microsoft.com/office/drawing/2014/main" id="{C14F59FE-F15E-E0CC-9BA6-46A95EA3A9AF}"/>
              </a:ext>
            </a:extLst>
          </p:cNvPr>
          <p:cNvPicPr>
            <a:picLocks noRot="1" noChangeAspect="1"/>
          </p:cNvPicPr>
          <p:nvPr>
            <a:videoFile r:link="rId1"/>
          </p:nvPr>
        </p:nvPicPr>
        <p:blipFill>
          <a:blip r:embed="rId3"/>
          <a:stretch>
            <a:fillRect/>
          </a:stretch>
        </p:blipFill>
        <p:spPr>
          <a:xfrm>
            <a:off x="579864" y="522509"/>
            <a:ext cx="10288464" cy="5812982"/>
          </a:xfrm>
          <a:prstGeom prst="rect">
            <a:avLst/>
          </a:prstGeom>
        </p:spPr>
      </p:pic>
    </p:spTree>
    <p:extLst>
      <p:ext uri="{BB962C8B-B14F-4D97-AF65-F5344CB8AC3E}">
        <p14:creationId xmlns:p14="http://schemas.microsoft.com/office/powerpoint/2010/main" val="3878324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8F085-207A-450C-8E84-22C2E73BC7BB}"/>
              </a:ext>
            </a:extLst>
          </p:cNvPr>
          <p:cNvSpPr>
            <a:spLocks noGrp="1"/>
          </p:cNvSpPr>
          <p:nvPr>
            <p:ph type="body" sz="quarter" idx="13"/>
          </p:nvPr>
        </p:nvSpPr>
        <p:spPr/>
        <p:txBody>
          <a:bodyPr/>
          <a:lstStyle/>
          <a:p>
            <a:r>
              <a:rPr lang="en-US" dirty="0"/>
              <a:t>Top threats: </a:t>
            </a:r>
            <a:br>
              <a:rPr lang="en-US" dirty="0"/>
            </a:br>
            <a:r>
              <a:rPr lang="en-US" dirty="0"/>
              <a:t>Credential theft and failure </a:t>
            </a:r>
            <a:br>
              <a:rPr lang="en-US" dirty="0"/>
            </a:br>
            <a:r>
              <a:rPr lang="en-US" dirty="0"/>
              <a:t>to patch</a:t>
            </a:r>
          </a:p>
        </p:txBody>
      </p:sp>
    </p:spTree>
    <p:extLst>
      <p:ext uri="{BB962C8B-B14F-4D97-AF65-F5344CB8AC3E}">
        <p14:creationId xmlns:p14="http://schemas.microsoft.com/office/powerpoint/2010/main" val="159176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Credential theft &amp; failure to patch</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grpSp>
        <p:nvGrpSpPr>
          <p:cNvPr id="3" name="Group 2">
            <a:extLst>
              <a:ext uri="{FF2B5EF4-FFF2-40B4-BE49-F238E27FC236}">
                <a16:creationId xmlns:a16="http://schemas.microsoft.com/office/drawing/2014/main" id="{B61C85FE-5791-489E-B3FA-A1E4E508ADB1}"/>
              </a:ext>
            </a:extLst>
          </p:cNvPr>
          <p:cNvGrpSpPr/>
          <p:nvPr/>
        </p:nvGrpSpPr>
        <p:grpSpPr>
          <a:xfrm>
            <a:off x="1155854" y="3428642"/>
            <a:ext cx="5123934" cy="2745522"/>
            <a:chOff x="1223231" y="3428642"/>
            <a:chExt cx="5123934" cy="2745522"/>
          </a:xfrm>
        </p:grpSpPr>
        <p:pic>
          <p:nvPicPr>
            <p:cNvPr id="5" name="Picture 4">
              <a:extLst>
                <a:ext uri="{FF2B5EF4-FFF2-40B4-BE49-F238E27FC236}">
                  <a16:creationId xmlns:a16="http://schemas.microsoft.com/office/drawing/2014/main" id="{01DB0270-B126-4217-93D6-88772ED032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1643" y="3428642"/>
              <a:ext cx="2745522" cy="2745522"/>
            </a:xfrm>
            <a:prstGeom prst="ellipse">
              <a:avLst/>
            </a:prstGeom>
          </p:spPr>
        </p:pic>
        <p:sp>
          <p:nvSpPr>
            <p:cNvPr id="10" name="TextBox 9">
              <a:extLst>
                <a:ext uri="{FF2B5EF4-FFF2-40B4-BE49-F238E27FC236}">
                  <a16:creationId xmlns:a16="http://schemas.microsoft.com/office/drawing/2014/main" id="{82954E7E-70AF-4E88-8CD6-CD3E40290E2E}"/>
                </a:ext>
              </a:extLst>
            </p:cNvPr>
            <p:cNvSpPr txBox="1"/>
            <p:nvPr/>
          </p:nvSpPr>
          <p:spPr>
            <a:xfrm>
              <a:off x="1223231" y="3814849"/>
              <a:ext cx="2122682" cy="1680653"/>
            </a:xfrm>
            <a:prstGeom prst="rect">
              <a:avLst/>
            </a:prstGeom>
            <a:noFill/>
          </p:spPr>
          <p:txBody>
            <a:bodyPr wrap="square">
              <a:spAutoFit/>
            </a:bodyPr>
            <a:lstStyle/>
            <a:p>
              <a:pPr algn="r">
                <a:lnSpc>
                  <a:spcPct val="120000"/>
                </a:lnSpc>
              </a:pPr>
              <a:r>
                <a:rPr lang="en-US" sz="2200" dirty="0">
                  <a:solidFill>
                    <a:schemeClr val="accent1"/>
                  </a:solidFill>
                </a:rPr>
                <a:t>Administrators can do things like configure and access:</a:t>
              </a:r>
            </a:p>
          </p:txBody>
        </p:sp>
      </p:grpSp>
      <p:sp>
        <p:nvSpPr>
          <p:cNvPr id="31" name="Arc 30">
            <a:extLst>
              <a:ext uri="{FF2B5EF4-FFF2-40B4-BE49-F238E27FC236}">
                <a16:creationId xmlns:a16="http://schemas.microsoft.com/office/drawing/2014/main" id="{A892B8D5-8EBA-4B63-A2DA-DB25DF56DF23}"/>
              </a:ext>
            </a:extLst>
          </p:cNvPr>
          <p:cNvSpPr/>
          <p:nvPr/>
        </p:nvSpPr>
        <p:spPr>
          <a:xfrm>
            <a:off x="3100875" y="3025152"/>
            <a:ext cx="3552502" cy="3552502"/>
          </a:xfrm>
          <a:prstGeom prst="arc">
            <a:avLst>
              <a:gd name="adj1" fmla="val 18798534"/>
              <a:gd name="adj2" fmla="val 2855878"/>
            </a:avLst>
          </a:prstGeom>
          <a:ln w="19050" cap="sq">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AAC3CD2-CC85-4C3D-A726-75480845C426}"/>
              </a:ext>
            </a:extLst>
          </p:cNvPr>
          <p:cNvGrpSpPr/>
          <p:nvPr/>
        </p:nvGrpSpPr>
        <p:grpSpPr>
          <a:xfrm>
            <a:off x="6035338" y="3313116"/>
            <a:ext cx="2178582" cy="369332"/>
            <a:chOff x="6035338" y="3313116"/>
            <a:chExt cx="2178582" cy="369332"/>
          </a:xfrm>
        </p:grpSpPr>
        <p:sp>
          <p:nvSpPr>
            <p:cNvPr id="16" name="TextBox 15">
              <a:extLst>
                <a:ext uri="{FF2B5EF4-FFF2-40B4-BE49-F238E27FC236}">
                  <a16:creationId xmlns:a16="http://schemas.microsoft.com/office/drawing/2014/main" id="{A26F3606-4C16-45BC-9000-764DC1C9246C}"/>
                </a:ext>
              </a:extLst>
            </p:cNvPr>
            <p:cNvSpPr txBox="1"/>
            <p:nvPr/>
          </p:nvSpPr>
          <p:spPr>
            <a:xfrm>
              <a:off x="6370146" y="3313116"/>
              <a:ext cx="1843774" cy="369332"/>
            </a:xfrm>
            <a:prstGeom prst="rect">
              <a:avLst/>
            </a:prstGeom>
            <a:noFill/>
          </p:spPr>
          <p:txBody>
            <a:bodyPr wrap="none">
              <a:spAutoFit/>
            </a:bodyPr>
            <a:lstStyle/>
            <a:p>
              <a:r>
                <a:rPr lang="en-US" dirty="0"/>
                <a:t>Active directory</a:t>
              </a:r>
            </a:p>
          </p:txBody>
        </p:sp>
        <p:sp>
          <p:nvSpPr>
            <p:cNvPr id="33" name="Oval 32">
              <a:extLst>
                <a:ext uri="{FF2B5EF4-FFF2-40B4-BE49-F238E27FC236}">
                  <a16:creationId xmlns:a16="http://schemas.microsoft.com/office/drawing/2014/main" id="{D630A61B-8287-445D-9BBF-0C6D555C5610}"/>
                </a:ext>
              </a:extLst>
            </p:cNvPr>
            <p:cNvSpPr/>
            <p:nvPr/>
          </p:nvSpPr>
          <p:spPr>
            <a:xfrm>
              <a:off x="6035338" y="3428642"/>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6" name="Group 5">
            <a:extLst>
              <a:ext uri="{FF2B5EF4-FFF2-40B4-BE49-F238E27FC236}">
                <a16:creationId xmlns:a16="http://schemas.microsoft.com/office/drawing/2014/main" id="{D4AEADDC-A288-4FC4-9A9B-CB378DCBB905}"/>
              </a:ext>
            </a:extLst>
          </p:cNvPr>
          <p:cNvGrpSpPr/>
          <p:nvPr/>
        </p:nvGrpSpPr>
        <p:grpSpPr>
          <a:xfrm>
            <a:off x="6332394" y="3736422"/>
            <a:ext cx="1930306" cy="369332"/>
            <a:chOff x="6329855" y="3760627"/>
            <a:chExt cx="1930306" cy="369332"/>
          </a:xfrm>
        </p:grpSpPr>
        <p:sp>
          <p:nvSpPr>
            <p:cNvPr id="18" name="TextBox 17">
              <a:extLst>
                <a:ext uri="{FF2B5EF4-FFF2-40B4-BE49-F238E27FC236}">
                  <a16:creationId xmlns:a16="http://schemas.microsoft.com/office/drawing/2014/main" id="{AA26937F-FCC2-4051-B809-124B070D1E4D}"/>
                </a:ext>
              </a:extLst>
            </p:cNvPr>
            <p:cNvSpPr txBox="1"/>
            <p:nvPr/>
          </p:nvSpPr>
          <p:spPr>
            <a:xfrm>
              <a:off x="6632792" y="3760627"/>
              <a:ext cx="1627369" cy="369332"/>
            </a:xfrm>
            <a:prstGeom prst="rect">
              <a:avLst/>
            </a:prstGeom>
            <a:noFill/>
          </p:spPr>
          <p:txBody>
            <a:bodyPr wrap="none">
              <a:spAutoFit/>
            </a:bodyPr>
            <a:lstStyle/>
            <a:p>
              <a:r>
                <a:rPr lang="en-US" dirty="0"/>
                <a:t>Email settings</a:t>
              </a:r>
            </a:p>
          </p:txBody>
        </p:sp>
        <p:sp>
          <p:nvSpPr>
            <p:cNvPr id="34" name="Oval 33">
              <a:extLst>
                <a:ext uri="{FF2B5EF4-FFF2-40B4-BE49-F238E27FC236}">
                  <a16:creationId xmlns:a16="http://schemas.microsoft.com/office/drawing/2014/main" id="{4D348784-1734-45FC-8BDC-2507F2C36187}"/>
                </a:ext>
              </a:extLst>
            </p:cNvPr>
            <p:cNvSpPr/>
            <p:nvPr/>
          </p:nvSpPr>
          <p:spPr>
            <a:xfrm>
              <a:off x="6329855" y="3859274"/>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8" name="Group 7">
            <a:extLst>
              <a:ext uri="{FF2B5EF4-FFF2-40B4-BE49-F238E27FC236}">
                <a16:creationId xmlns:a16="http://schemas.microsoft.com/office/drawing/2014/main" id="{38029BFB-971C-44EB-9A5C-85903E740C7D}"/>
              </a:ext>
            </a:extLst>
          </p:cNvPr>
          <p:cNvGrpSpPr/>
          <p:nvPr/>
        </p:nvGrpSpPr>
        <p:grpSpPr>
          <a:xfrm>
            <a:off x="6507711" y="4183932"/>
            <a:ext cx="4235871" cy="369332"/>
            <a:chOff x="6507711" y="4208138"/>
            <a:chExt cx="4235871" cy="369332"/>
          </a:xfrm>
        </p:grpSpPr>
        <p:sp>
          <p:nvSpPr>
            <p:cNvPr id="20" name="TextBox 19">
              <a:extLst>
                <a:ext uri="{FF2B5EF4-FFF2-40B4-BE49-F238E27FC236}">
                  <a16:creationId xmlns:a16="http://schemas.microsoft.com/office/drawing/2014/main" id="{D6A44DE6-811F-425A-B091-E70C3CFF1C38}"/>
                </a:ext>
              </a:extLst>
            </p:cNvPr>
            <p:cNvSpPr txBox="1"/>
            <p:nvPr/>
          </p:nvSpPr>
          <p:spPr>
            <a:xfrm>
              <a:off x="6807889" y="4208138"/>
              <a:ext cx="3935693" cy="369332"/>
            </a:xfrm>
            <a:prstGeom prst="rect">
              <a:avLst/>
            </a:prstGeom>
            <a:noFill/>
          </p:spPr>
          <p:txBody>
            <a:bodyPr wrap="none">
              <a:spAutoFit/>
            </a:bodyPr>
            <a:lstStyle/>
            <a:p>
              <a:r>
                <a:rPr lang="en-US" dirty="0"/>
                <a:t>Servers, both on premises and cloud</a:t>
              </a:r>
            </a:p>
          </p:txBody>
        </p:sp>
        <p:sp>
          <p:nvSpPr>
            <p:cNvPr id="35" name="Oval 34">
              <a:extLst>
                <a:ext uri="{FF2B5EF4-FFF2-40B4-BE49-F238E27FC236}">
                  <a16:creationId xmlns:a16="http://schemas.microsoft.com/office/drawing/2014/main" id="{4DFABC16-C2B5-4350-A334-49FD88864669}"/>
                </a:ext>
              </a:extLst>
            </p:cNvPr>
            <p:cNvSpPr/>
            <p:nvPr/>
          </p:nvSpPr>
          <p:spPr>
            <a:xfrm>
              <a:off x="6507711" y="4289906"/>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9" name="Group 8">
            <a:extLst>
              <a:ext uri="{FF2B5EF4-FFF2-40B4-BE49-F238E27FC236}">
                <a16:creationId xmlns:a16="http://schemas.microsoft.com/office/drawing/2014/main" id="{6BCF7ADD-215B-4446-96E5-656ED73C3E1C}"/>
              </a:ext>
            </a:extLst>
          </p:cNvPr>
          <p:cNvGrpSpPr/>
          <p:nvPr/>
        </p:nvGrpSpPr>
        <p:grpSpPr>
          <a:xfrm>
            <a:off x="6565245" y="4655649"/>
            <a:ext cx="4403525" cy="369332"/>
            <a:chOff x="6565245" y="4655649"/>
            <a:chExt cx="4403525" cy="369332"/>
          </a:xfrm>
        </p:grpSpPr>
        <p:sp>
          <p:nvSpPr>
            <p:cNvPr id="22" name="TextBox 21">
              <a:extLst>
                <a:ext uri="{FF2B5EF4-FFF2-40B4-BE49-F238E27FC236}">
                  <a16:creationId xmlns:a16="http://schemas.microsoft.com/office/drawing/2014/main" id="{AF53DCBB-3D30-4295-9A3C-5E3C1D92D981}"/>
                </a:ext>
              </a:extLst>
            </p:cNvPr>
            <p:cNvSpPr txBox="1"/>
            <p:nvPr/>
          </p:nvSpPr>
          <p:spPr>
            <a:xfrm>
              <a:off x="6875983" y="4655649"/>
              <a:ext cx="4092787" cy="369332"/>
            </a:xfrm>
            <a:prstGeom prst="rect">
              <a:avLst/>
            </a:prstGeom>
            <a:noFill/>
          </p:spPr>
          <p:txBody>
            <a:bodyPr wrap="none">
              <a:spAutoFit/>
            </a:bodyPr>
            <a:lstStyle/>
            <a:p>
              <a:r>
                <a:rPr lang="en-US" dirty="0"/>
                <a:t>Anti-virus/EDR/firewalls/email filters</a:t>
              </a:r>
            </a:p>
          </p:txBody>
        </p:sp>
        <p:sp>
          <p:nvSpPr>
            <p:cNvPr id="36" name="Oval 35">
              <a:extLst>
                <a:ext uri="{FF2B5EF4-FFF2-40B4-BE49-F238E27FC236}">
                  <a16:creationId xmlns:a16="http://schemas.microsoft.com/office/drawing/2014/main" id="{E7DB3719-7B58-44C5-8A78-B78CA592C31D}"/>
                </a:ext>
              </a:extLst>
            </p:cNvPr>
            <p:cNvSpPr/>
            <p:nvPr/>
          </p:nvSpPr>
          <p:spPr>
            <a:xfrm>
              <a:off x="6565245" y="4720538"/>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11" name="Group 10">
            <a:extLst>
              <a:ext uri="{FF2B5EF4-FFF2-40B4-BE49-F238E27FC236}">
                <a16:creationId xmlns:a16="http://schemas.microsoft.com/office/drawing/2014/main" id="{5AC72D20-8569-4D14-8819-51AEA49B0606}"/>
              </a:ext>
            </a:extLst>
          </p:cNvPr>
          <p:cNvGrpSpPr/>
          <p:nvPr/>
        </p:nvGrpSpPr>
        <p:grpSpPr>
          <a:xfrm>
            <a:off x="6519782" y="5103160"/>
            <a:ext cx="1263439" cy="369332"/>
            <a:chOff x="6519782" y="5103160"/>
            <a:chExt cx="1263439" cy="369332"/>
          </a:xfrm>
        </p:grpSpPr>
        <p:sp>
          <p:nvSpPr>
            <p:cNvPr id="24" name="TextBox 23">
              <a:extLst>
                <a:ext uri="{FF2B5EF4-FFF2-40B4-BE49-F238E27FC236}">
                  <a16:creationId xmlns:a16="http://schemas.microsoft.com/office/drawing/2014/main" id="{07EEF64B-4136-4222-A7A8-7050935888EC}"/>
                </a:ext>
              </a:extLst>
            </p:cNvPr>
            <p:cNvSpPr txBox="1"/>
            <p:nvPr/>
          </p:nvSpPr>
          <p:spPr>
            <a:xfrm>
              <a:off x="6807889" y="5103160"/>
              <a:ext cx="975332" cy="369332"/>
            </a:xfrm>
            <a:prstGeom prst="rect">
              <a:avLst/>
            </a:prstGeom>
            <a:noFill/>
          </p:spPr>
          <p:txBody>
            <a:bodyPr wrap="none">
              <a:spAutoFit/>
            </a:bodyPr>
            <a:lstStyle/>
            <a:p>
              <a:r>
                <a:rPr lang="en-US" dirty="0"/>
                <a:t>Patches</a:t>
              </a:r>
            </a:p>
          </p:txBody>
        </p:sp>
        <p:sp>
          <p:nvSpPr>
            <p:cNvPr id="37" name="Oval 36">
              <a:extLst>
                <a:ext uri="{FF2B5EF4-FFF2-40B4-BE49-F238E27FC236}">
                  <a16:creationId xmlns:a16="http://schemas.microsoft.com/office/drawing/2014/main" id="{B66A8E8E-B5FD-4340-B908-76E07F68E165}"/>
                </a:ext>
              </a:extLst>
            </p:cNvPr>
            <p:cNvSpPr/>
            <p:nvPr/>
          </p:nvSpPr>
          <p:spPr>
            <a:xfrm>
              <a:off x="6519782" y="5151170"/>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13" name="Group 12">
            <a:extLst>
              <a:ext uri="{FF2B5EF4-FFF2-40B4-BE49-F238E27FC236}">
                <a16:creationId xmlns:a16="http://schemas.microsoft.com/office/drawing/2014/main" id="{827D759B-201E-45A9-8EFB-BC086E2FD5F1}"/>
              </a:ext>
            </a:extLst>
          </p:cNvPr>
          <p:cNvGrpSpPr/>
          <p:nvPr/>
        </p:nvGrpSpPr>
        <p:grpSpPr>
          <a:xfrm>
            <a:off x="6320755" y="5550671"/>
            <a:ext cx="4327880" cy="369332"/>
            <a:chOff x="6320755" y="5550671"/>
            <a:chExt cx="4327880" cy="369332"/>
          </a:xfrm>
        </p:grpSpPr>
        <p:sp>
          <p:nvSpPr>
            <p:cNvPr id="26" name="TextBox 25">
              <a:extLst>
                <a:ext uri="{FF2B5EF4-FFF2-40B4-BE49-F238E27FC236}">
                  <a16:creationId xmlns:a16="http://schemas.microsoft.com/office/drawing/2014/main" id="{6674D597-54B8-41D0-9492-68D1068FF7F7}"/>
                </a:ext>
              </a:extLst>
            </p:cNvPr>
            <p:cNvSpPr txBox="1"/>
            <p:nvPr/>
          </p:nvSpPr>
          <p:spPr>
            <a:xfrm>
              <a:off x="6632792" y="5550671"/>
              <a:ext cx="4015843" cy="369332"/>
            </a:xfrm>
            <a:prstGeom prst="rect">
              <a:avLst/>
            </a:prstGeom>
            <a:noFill/>
          </p:spPr>
          <p:txBody>
            <a:bodyPr wrap="none">
              <a:spAutoFit/>
            </a:bodyPr>
            <a:lstStyle/>
            <a:p>
              <a:r>
                <a:rPr lang="en-US" dirty="0"/>
                <a:t>Backups, both on premises and cloud</a:t>
              </a:r>
            </a:p>
          </p:txBody>
        </p:sp>
        <p:sp>
          <p:nvSpPr>
            <p:cNvPr id="38" name="Oval 37">
              <a:extLst>
                <a:ext uri="{FF2B5EF4-FFF2-40B4-BE49-F238E27FC236}">
                  <a16:creationId xmlns:a16="http://schemas.microsoft.com/office/drawing/2014/main" id="{CC71E4F4-2B02-4B95-BDB6-B1652D7C634F}"/>
                </a:ext>
              </a:extLst>
            </p:cNvPr>
            <p:cNvSpPr/>
            <p:nvPr/>
          </p:nvSpPr>
          <p:spPr>
            <a:xfrm>
              <a:off x="6320755" y="5581802"/>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15" name="Group 14">
            <a:extLst>
              <a:ext uri="{FF2B5EF4-FFF2-40B4-BE49-F238E27FC236}">
                <a16:creationId xmlns:a16="http://schemas.microsoft.com/office/drawing/2014/main" id="{44D3EF57-0F70-4368-99CC-EBC4C6F7C088}"/>
              </a:ext>
            </a:extLst>
          </p:cNvPr>
          <p:cNvGrpSpPr/>
          <p:nvPr/>
        </p:nvGrpSpPr>
        <p:grpSpPr>
          <a:xfrm>
            <a:off x="6035338" y="5998181"/>
            <a:ext cx="2724245" cy="369332"/>
            <a:chOff x="6035338" y="5998181"/>
            <a:chExt cx="2724245" cy="369332"/>
          </a:xfrm>
        </p:grpSpPr>
        <p:sp>
          <p:nvSpPr>
            <p:cNvPr id="28" name="TextBox 27">
              <a:extLst>
                <a:ext uri="{FF2B5EF4-FFF2-40B4-BE49-F238E27FC236}">
                  <a16:creationId xmlns:a16="http://schemas.microsoft.com/office/drawing/2014/main" id="{0E6117F1-27C7-487C-BD44-D0668838F123}"/>
                </a:ext>
              </a:extLst>
            </p:cNvPr>
            <p:cNvSpPr txBox="1"/>
            <p:nvPr/>
          </p:nvSpPr>
          <p:spPr>
            <a:xfrm>
              <a:off x="6370146" y="5998181"/>
              <a:ext cx="2389437" cy="369332"/>
            </a:xfrm>
            <a:prstGeom prst="rect">
              <a:avLst/>
            </a:prstGeom>
            <a:noFill/>
          </p:spPr>
          <p:txBody>
            <a:bodyPr wrap="none">
              <a:spAutoFit/>
            </a:bodyPr>
            <a:lstStyle/>
            <a:p>
              <a:r>
                <a:rPr lang="en-US" dirty="0"/>
                <a:t>Web browser settings</a:t>
              </a:r>
            </a:p>
          </p:txBody>
        </p:sp>
        <p:sp>
          <p:nvSpPr>
            <p:cNvPr id="39" name="Oval 38">
              <a:extLst>
                <a:ext uri="{FF2B5EF4-FFF2-40B4-BE49-F238E27FC236}">
                  <a16:creationId xmlns:a16="http://schemas.microsoft.com/office/drawing/2014/main" id="{0C14F3D5-A8BD-402E-9A02-933B9322D9D1}"/>
                </a:ext>
              </a:extLst>
            </p:cNvPr>
            <p:cNvSpPr/>
            <p:nvPr/>
          </p:nvSpPr>
          <p:spPr>
            <a:xfrm>
              <a:off x="6035338" y="6012432"/>
              <a:ext cx="170415" cy="170415"/>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66" name="Group 65">
            <a:extLst>
              <a:ext uri="{FF2B5EF4-FFF2-40B4-BE49-F238E27FC236}">
                <a16:creationId xmlns:a16="http://schemas.microsoft.com/office/drawing/2014/main" id="{1B24CDF6-9F5E-4CB5-9B7E-848CB27DFEA0}"/>
              </a:ext>
            </a:extLst>
          </p:cNvPr>
          <p:cNvGrpSpPr/>
          <p:nvPr/>
        </p:nvGrpSpPr>
        <p:grpSpPr>
          <a:xfrm>
            <a:off x="1134894" y="1209118"/>
            <a:ext cx="4130227" cy="1716534"/>
            <a:chOff x="1134894" y="1209118"/>
            <a:chExt cx="4130227" cy="1716534"/>
          </a:xfrm>
        </p:grpSpPr>
        <p:sp>
          <p:nvSpPr>
            <p:cNvPr id="12" name="TextBox 11">
              <a:extLst>
                <a:ext uri="{FF2B5EF4-FFF2-40B4-BE49-F238E27FC236}">
                  <a16:creationId xmlns:a16="http://schemas.microsoft.com/office/drawing/2014/main" id="{5EECE70E-4D3D-4D02-8A2A-27DFCA570215}"/>
                </a:ext>
              </a:extLst>
            </p:cNvPr>
            <p:cNvSpPr txBox="1"/>
            <p:nvPr/>
          </p:nvSpPr>
          <p:spPr>
            <a:xfrm>
              <a:off x="1134894" y="2279321"/>
              <a:ext cx="4130227" cy="646331"/>
            </a:xfrm>
            <a:prstGeom prst="rect">
              <a:avLst/>
            </a:prstGeom>
            <a:solidFill>
              <a:schemeClr val="bg1">
                <a:lumMod val="95000"/>
              </a:schemeClr>
            </a:solidFill>
            <a:ln>
              <a:solidFill>
                <a:schemeClr val="accent1"/>
              </a:solidFill>
            </a:ln>
          </p:spPr>
          <p:txBody>
            <a:bodyPr wrap="square">
              <a:spAutoFit/>
            </a:bodyPr>
            <a:lstStyle>
              <a:defPPr>
                <a:defRPr lang="en-US"/>
              </a:defPPr>
              <a:lvl1pPr algn="ctr"/>
            </a:lstStyle>
            <a:p>
              <a:r>
                <a:rPr lang="en-US" dirty="0"/>
                <a:t>TAs frequently target individuals who have IT administrator credentials</a:t>
              </a:r>
            </a:p>
          </p:txBody>
        </p:sp>
        <p:grpSp>
          <p:nvGrpSpPr>
            <p:cNvPr id="65" name="Group 64">
              <a:extLst>
                <a:ext uri="{FF2B5EF4-FFF2-40B4-BE49-F238E27FC236}">
                  <a16:creationId xmlns:a16="http://schemas.microsoft.com/office/drawing/2014/main" id="{D6F4F53B-A664-4662-B4DD-2B096BEAF998}"/>
                </a:ext>
              </a:extLst>
            </p:cNvPr>
            <p:cNvGrpSpPr/>
            <p:nvPr/>
          </p:nvGrpSpPr>
          <p:grpSpPr>
            <a:xfrm>
              <a:off x="2718689" y="1209118"/>
              <a:ext cx="962636" cy="962636"/>
              <a:chOff x="2383277" y="1047487"/>
              <a:chExt cx="962636" cy="962636"/>
            </a:xfrm>
          </p:grpSpPr>
          <p:sp>
            <p:nvSpPr>
              <p:cNvPr id="51" name="Oval 50">
                <a:extLst>
                  <a:ext uri="{FF2B5EF4-FFF2-40B4-BE49-F238E27FC236}">
                    <a16:creationId xmlns:a16="http://schemas.microsoft.com/office/drawing/2014/main" id="{DBA9EF8E-400D-4696-A4E9-8FC4245A890E}"/>
                  </a:ext>
                </a:extLst>
              </p:cNvPr>
              <p:cNvSpPr/>
              <p:nvPr/>
            </p:nvSpPr>
            <p:spPr>
              <a:xfrm>
                <a:off x="2383277" y="1047487"/>
                <a:ext cx="962636" cy="962636"/>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sp>
            <p:nvSpPr>
              <p:cNvPr id="50" name="Freeform: Shape 49">
                <a:extLst>
                  <a:ext uri="{FF2B5EF4-FFF2-40B4-BE49-F238E27FC236}">
                    <a16:creationId xmlns:a16="http://schemas.microsoft.com/office/drawing/2014/main" id="{2EB71766-0135-49EB-B365-592310A15839}"/>
                  </a:ext>
                </a:extLst>
              </p:cNvPr>
              <p:cNvSpPr/>
              <p:nvPr/>
            </p:nvSpPr>
            <p:spPr>
              <a:xfrm>
                <a:off x="2499196" y="1163406"/>
                <a:ext cx="730798" cy="730798"/>
              </a:xfrm>
              <a:custGeom>
                <a:avLst/>
                <a:gdLst>
                  <a:gd name="connsiteX0" fmla="*/ 288036 w 576072"/>
                  <a:gd name="connsiteY0" fmla="*/ 390916 h 576072"/>
                  <a:gd name="connsiteX1" fmla="*/ 360055 w 576072"/>
                  <a:gd name="connsiteY1" fmla="*/ 318897 h 576072"/>
                  <a:gd name="connsiteX2" fmla="*/ 360055 w 576072"/>
                  <a:gd name="connsiteY2" fmla="*/ 277749 h 576072"/>
                  <a:gd name="connsiteX3" fmla="*/ 357064 w 576072"/>
                  <a:gd name="connsiteY3" fmla="*/ 257175 h 576072"/>
                  <a:gd name="connsiteX4" fmla="*/ 288046 w 576072"/>
                  <a:gd name="connsiteY4" fmla="*/ 205740 h 576072"/>
                  <a:gd name="connsiteX5" fmla="*/ 286807 w 576072"/>
                  <a:gd name="connsiteY5" fmla="*/ 205740 h 576072"/>
                  <a:gd name="connsiteX6" fmla="*/ 216027 w 576072"/>
                  <a:gd name="connsiteY6" fmla="*/ 276720 h 576072"/>
                  <a:gd name="connsiteX7" fmla="*/ 216027 w 576072"/>
                  <a:gd name="connsiteY7" fmla="*/ 318897 h 576072"/>
                  <a:gd name="connsiteX8" fmla="*/ 288036 w 576072"/>
                  <a:gd name="connsiteY8" fmla="*/ 390916 h 576072"/>
                  <a:gd name="connsiteX9" fmla="*/ 288036 w 576072"/>
                  <a:gd name="connsiteY9" fmla="*/ 226314 h 576072"/>
                  <a:gd name="connsiteX10" fmla="*/ 324355 w 576072"/>
                  <a:gd name="connsiteY10" fmla="*/ 241440 h 576072"/>
                  <a:gd name="connsiteX11" fmla="*/ 335261 w 576072"/>
                  <a:gd name="connsiteY11" fmla="*/ 257175 h 576072"/>
                  <a:gd name="connsiteX12" fmla="*/ 279911 w 576072"/>
                  <a:gd name="connsiteY12" fmla="*/ 255632 h 576072"/>
                  <a:gd name="connsiteX13" fmla="*/ 267976 w 576072"/>
                  <a:gd name="connsiteY13" fmla="*/ 230219 h 576072"/>
                  <a:gd name="connsiteX14" fmla="*/ 288036 w 576072"/>
                  <a:gd name="connsiteY14" fmla="*/ 226314 h 576072"/>
                  <a:gd name="connsiteX15" fmla="*/ 257889 w 576072"/>
                  <a:gd name="connsiteY15" fmla="*/ 261595 h 576072"/>
                  <a:gd name="connsiteX16" fmla="*/ 237839 w 576072"/>
                  <a:gd name="connsiteY16" fmla="*/ 267357 h 576072"/>
                  <a:gd name="connsiteX17" fmla="*/ 249469 w 576072"/>
                  <a:gd name="connsiteY17" fmla="*/ 243897 h 576072"/>
                  <a:gd name="connsiteX18" fmla="*/ 249469 w 576072"/>
                  <a:gd name="connsiteY18" fmla="*/ 244621 h 576072"/>
                  <a:gd name="connsiteX19" fmla="*/ 249469 w 576072"/>
                  <a:gd name="connsiteY19" fmla="*/ 245440 h 576072"/>
                  <a:gd name="connsiteX20" fmla="*/ 252241 w 576072"/>
                  <a:gd name="connsiteY20" fmla="*/ 252336 h 576072"/>
                  <a:gd name="connsiteX21" fmla="*/ 253175 w 576072"/>
                  <a:gd name="connsiteY21" fmla="*/ 254289 h 576072"/>
                  <a:gd name="connsiteX22" fmla="*/ 257185 w 576072"/>
                  <a:gd name="connsiteY22" fmla="*/ 261185 h 576072"/>
                  <a:gd name="connsiteX23" fmla="*/ 257889 w 576072"/>
                  <a:gd name="connsiteY23" fmla="*/ 261595 h 576072"/>
                  <a:gd name="connsiteX24" fmla="*/ 236601 w 576072"/>
                  <a:gd name="connsiteY24" fmla="*/ 288036 h 576072"/>
                  <a:gd name="connsiteX25" fmla="*/ 272606 w 576072"/>
                  <a:gd name="connsiteY25" fmla="*/ 276311 h 576072"/>
                  <a:gd name="connsiteX26" fmla="*/ 339481 w 576072"/>
                  <a:gd name="connsiteY26" fmla="*/ 279702 h 576072"/>
                  <a:gd name="connsiteX27" fmla="*/ 339481 w 576072"/>
                  <a:gd name="connsiteY27" fmla="*/ 318897 h 576072"/>
                  <a:gd name="connsiteX28" fmla="*/ 288046 w 576072"/>
                  <a:gd name="connsiteY28" fmla="*/ 370332 h 576072"/>
                  <a:gd name="connsiteX29" fmla="*/ 236611 w 576072"/>
                  <a:gd name="connsiteY29" fmla="*/ 318897 h 576072"/>
                  <a:gd name="connsiteX30" fmla="*/ 236611 w 576072"/>
                  <a:gd name="connsiteY30" fmla="*/ 288036 h 576072"/>
                  <a:gd name="connsiteX31" fmla="*/ 565785 w 576072"/>
                  <a:gd name="connsiteY31" fmla="*/ 257175 h 576072"/>
                  <a:gd name="connsiteX32" fmla="*/ 532971 w 576072"/>
                  <a:gd name="connsiteY32" fmla="*/ 257175 h 576072"/>
                  <a:gd name="connsiteX33" fmla="*/ 318897 w 576072"/>
                  <a:gd name="connsiteY33" fmla="*/ 43101 h 576072"/>
                  <a:gd name="connsiteX34" fmla="*/ 318897 w 576072"/>
                  <a:gd name="connsiteY34" fmla="*/ 10287 h 576072"/>
                  <a:gd name="connsiteX35" fmla="*/ 308610 w 576072"/>
                  <a:gd name="connsiteY35" fmla="*/ 0 h 576072"/>
                  <a:gd name="connsiteX36" fmla="*/ 267462 w 576072"/>
                  <a:gd name="connsiteY36" fmla="*/ 0 h 576072"/>
                  <a:gd name="connsiteX37" fmla="*/ 257175 w 576072"/>
                  <a:gd name="connsiteY37" fmla="*/ 10287 h 576072"/>
                  <a:gd name="connsiteX38" fmla="*/ 257175 w 576072"/>
                  <a:gd name="connsiteY38" fmla="*/ 43101 h 576072"/>
                  <a:gd name="connsiteX39" fmla="*/ 43101 w 576072"/>
                  <a:gd name="connsiteY39" fmla="*/ 257175 h 576072"/>
                  <a:gd name="connsiteX40" fmla="*/ 10287 w 576072"/>
                  <a:gd name="connsiteY40" fmla="*/ 257175 h 576072"/>
                  <a:gd name="connsiteX41" fmla="*/ 0 w 576072"/>
                  <a:gd name="connsiteY41" fmla="*/ 267462 h 576072"/>
                  <a:gd name="connsiteX42" fmla="*/ 0 w 576072"/>
                  <a:gd name="connsiteY42" fmla="*/ 308610 h 576072"/>
                  <a:gd name="connsiteX43" fmla="*/ 10287 w 576072"/>
                  <a:gd name="connsiteY43" fmla="*/ 318897 h 576072"/>
                  <a:gd name="connsiteX44" fmla="*/ 43101 w 576072"/>
                  <a:gd name="connsiteY44" fmla="*/ 318897 h 576072"/>
                  <a:gd name="connsiteX45" fmla="*/ 164592 w 576072"/>
                  <a:gd name="connsiteY45" fmla="*/ 501806 h 576072"/>
                  <a:gd name="connsiteX46" fmla="*/ 164592 w 576072"/>
                  <a:gd name="connsiteY46" fmla="*/ 565785 h 576072"/>
                  <a:gd name="connsiteX47" fmla="*/ 174879 w 576072"/>
                  <a:gd name="connsiteY47" fmla="*/ 576072 h 576072"/>
                  <a:gd name="connsiteX48" fmla="*/ 401193 w 576072"/>
                  <a:gd name="connsiteY48" fmla="*/ 576072 h 576072"/>
                  <a:gd name="connsiteX49" fmla="*/ 411480 w 576072"/>
                  <a:gd name="connsiteY49" fmla="*/ 565785 h 576072"/>
                  <a:gd name="connsiteX50" fmla="*/ 411480 w 576072"/>
                  <a:gd name="connsiteY50" fmla="*/ 501806 h 576072"/>
                  <a:gd name="connsiteX51" fmla="*/ 532971 w 576072"/>
                  <a:gd name="connsiteY51" fmla="*/ 318897 h 576072"/>
                  <a:gd name="connsiteX52" fmla="*/ 565785 w 576072"/>
                  <a:gd name="connsiteY52" fmla="*/ 318897 h 576072"/>
                  <a:gd name="connsiteX53" fmla="*/ 576072 w 576072"/>
                  <a:gd name="connsiteY53" fmla="*/ 308610 h 576072"/>
                  <a:gd name="connsiteX54" fmla="*/ 576072 w 576072"/>
                  <a:gd name="connsiteY54" fmla="*/ 267462 h 576072"/>
                  <a:gd name="connsiteX55" fmla="*/ 565785 w 576072"/>
                  <a:gd name="connsiteY55" fmla="*/ 257175 h 576072"/>
                  <a:gd name="connsiteX56" fmla="*/ 133731 w 576072"/>
                  <a:gd name="connsiteY56" fmla="*/ 257175 h 576072"/>
                  <a:gd name="connsiteX57" fmla="*/ 105547 w 576072"/>
                  <a:gd name="connsiteY57" fmla="*/ 257175 h 576072"/>
                  <a:gd name="connsiteX58" fmla="*/ 257175 w 576072"/>
                  <a:gd name="connsiteY58" fmla="*/ 105442 h 576072"/>
                  <a:gd name="connsiteX59" fmla="*/ 257175 w 576072"/>
                  <a:gd name="connsiteY59" fmla="*/ 133731 h 576072"/>
                  <a:gd name="connsiteX60" fmla="*/ 267462 w 576072"/>
                  <a:gd name="connsiteY60" fmla="*/ 144018 h 576072"/>
                  <a:gd name="connsiteX61" fmla="*/ 308610 w 576072"/>
                  <a:gd name="connsiteY61" fmla="*/ 144018 h 576072"/>
                  <a:gd name="connsiteX62" fmla="*/ 318897 w 576072"/>
                  <a:gd name="connsiteY62" fmla="*/ 133731 h 576072"/>
                  <a:gd name="connsiteX63" fmla="*/ 318897 w 576072"/>
                  <a:gd name="connsiteY63" fmla="*/ 105442 h 576072"/>
                  <a:gd name="connsiteX64" fmla="*/ 470526 w 576072"/>
                  <a:gd name="connsiteY64" fmla="*/ 257175 h 576072"/>
                  <a:gd name="connsiteX65" fmla="*/ 442341 w 576072"/>
                  <a:gd name="connsiteY65" fmla="*/ 257175 h 576072"/>
                  <a:gd name="connsiteX66" fmla="*/ 432054 w 576072"/>
                  <a:gd name="connsiteY66" fmla="*/ 267462 h 576072"/>
                  <a:gd name="connsiteX67" fmla="*/ 432054 w 576072"/>
                  <a:gd name="connsiteY67" fmla="*/ 308610 h 576072"/>
                  <a:gd name="connsiteX68" fmla="*/ 442341 w 576072"/>
                  <a:gd name="connsiteY68" fmla="*/ 318897 h 576072"/>
                  <a:gd name="connsiteX69" fmla="*/ 470630 w 576072"/>
                  <a:gd name="connsiteY69" fmla="*/ 318897 h 576072"/>
                  <a:gd name="connsiteX70" fmla="*/ 398612 w 576072"/>
                  <a:gd name="connsiteY70" fmla="*/ 436064 h 576072"/>
                  <a:gd name="connsiteX71" fmla="*/ 349758 w 576072"/>
                  <a:gd name="connsiteY71" fmla="*/ 411490 h 576072"/>
                  <a:gd name="connsiteX72" fmla="*/ 226314 w 576072"/>
                  <a:gd name="connsiteY72" fmla="*/ 411490 h 576072"/>
                  <a:gd name="connsiteX73" fmla="*/ 177146 w 576072"/>
                  <a:gd name="connsiteY73" fmla="*/ 435969 h 576072"/>
                  <a:gd name="connsiteX74" fmla="*/ 105137 w 576072"/>
                  <a:gd name="connsiteY74" fmla="*/ 318897 h 576072"/>
                  <a:gd name="connsiteX75" fmla="*/ 133731 w 576072"/>
                  <a:gd name="connsiteY75" fmla="*/ 318897 h 576072"/>
                  <a:gd name="connsiteX76" fmla="*/ 144018 w 576072"/>
                  <a:gd name="connsiteY76" fmla="*/ 308610 h 576072"/>
                  <a:gd name="connsiteX77" fmla="*/ 144018 w 576072"/>
                  <a:gd name="connsiteY77" fmla="*/ 267462 h 576072"/>
                  <a:gd name="connsiteX78" fmla="*/ 133731 w 576072"/>
                  <a:gd name="connsiteY78" fmla="*/ 257175 h 576072"/>
                  <a:gd name="connsiteX79" fmla="*/ 288036 w 576072"/>
                  <a:gd name="connsiteY79" fmla="*/ 452618 h 576072"/>
                  <a:gd name="connsiteX80" fmla="*/ 267462 w 576072"/>
                  <a:gd name="connsiteY80" fmla="*/ 432044 h 576072"/>
                  <a:gd name="connsiteX81" fmla="*/ 308610 w 576072"/>
                  <a:gd name="connsiteY81" fmla="*/ 432044 h 576072"/>
                  <a:gd name="connsiteX82" fmla="*/ 288036 w 576072"/>
                  <a:gd name="connsiteY82" fmla="*/ 452618 h 576072"/>
                  <a:gd name="connsiteX83" fmla="*/ 185166 w 576072"/>
                  <a:gd name="connsiteY83" fmla="*/ 473192 h 576072"/>
                  <a:gd name="connsiteX84" fmla="*/ 226304 w 576072"/>
                  <a:gd name="connsiteY84" fmla="*/ 432044 h 576072"/>
                  <a:gd name="connsiteX85" fmla="*/ 246878 w 576072"/>
                  <a:gd name="connsiteY85" fmla="*/ 432044 h 576072"/>
                  <a:gd name="connsiteX86" fmla="*/ 277739 w 576072"/>
                  <a:gd name="connsiteY86" fmla="*/ 471764 h 576072"/>
                  <a:gd name="connsiteX87" fmla="*/ 277739 w 576072"/>
                  <a:gd name="connsiteY87" fmla="*/ 555498 h 576072"/>
                  <a:gd name="connsiteX88" fmla="*/ 236601 w 576072"/>
                  <a:gd name="connsiteY88" fmla="*/ 555498 h 576072"/>
                  <a:gd name="connsiteX89" fmla="*/ 236601 w 576072"/>
                  <a:gd name="connsiteY89" fmla="*/ 514350 h 576072"/>
                  <a:gd name="connsiteX90" fmla="*/ 216027 w 576072"/>
                  <a:gd name="connsiteY90" fmla="*/ 514350 h 576072"/>
                  <a:gd name="connsiteX91" fmla="*/ 216027 w 576072"/>
                  <a:gd name="connsiteY91" fmla="*/ 555498 h 576072"/>
                  <a:gd name="connsiteX92" fmla="*/ 185166 w 576072"/>
                  <a:gd name="connsiteY92" fmla="*/ 555498 h 576072"/>
                  <a:gd name="connsiteX93" fmla="*/ 185166 w 576072"/>
                  <a:gd name="connsiteY93" fmla="*/ 473192 h 576072"/>
                  <a:gd name="connsiteX94" fmla="*/ 390906 w 576072"/>
                  <a:gd name="connsiteY94" fmla="*/ 555498 h 576072"/>
                  <a:gd name="connsiteX95" fmla="*/ 360055 w 576072"/>
                  <a:gd name="connsiteY95" fmla="*/ 555498 h 576072"/>
                  <a:gd name="connsiteX96" fmla="*/ 360055 w 576072"/>
                  <a:gd name="connsiteY96" fmla="*/ 514350 h 576072"/>
                  <a:gd name="connsiteX97" fmla="*/ 339481 w 576072"/>
                  <a:gd name="connsiteY97" fmla="*/ 514350 h 576072"/>
                  <a:gd name="connsiteX98" fmla="*/ 339481 w 576072"/>
                  <a:gd name="connsiteY98" fmla="*/ 555498 h 576072"/>
                  <a:gd name="connsiteX99" fmla="*/ 298333 w 576072"/>
                  <a:gd name="connsiteY99" fmla="*/ 555498 h 576072"/>
                  <a:gd name="connsiteX100" fmla="*/ 298333 w 576072"/>
                  <a:gd name="connsiteY100" fmla="*/ 471764 h 576072"/>
                  <a:gd name="connsiteX101" fmla="*/ 329194 w 576072"/>
                  <a:gd name="connsiteY101" fmla="*/ 432044 h 576072"/>
                  <a:gd name="connsiteX102" fmla="*/ 349768 w 576072"/>
                  <a:gd name="connsiteY102" fmla="*/ 432044 h 576072"/>
                  <a:gd name="connsiteX103" fmla="*/ 390906 w 576072"/>
                  <a:gd name="connsiteY103" fmla="*/ 473192 h 576072"/>
                  <a:gd name="connsiteX104" fmla="*/ 390906 w 576072"/>
                  <a:gd name="connsiteY104" fmla="*/ 555498 h 576072"/>
                  <a:gd name="connsiteX105" fmla="*/ 555498 w 576072"/>
                  <a:gd name="connsiteY105" fmla="*/ 298323 h 576072"/>
                  <a:gd name="connsiteX106" fmla="*/ 523704 w 576072"/>
                  <a:gd name="connsiteY106" fmla="*/ 298323 h 576072"/>
                  <a:gd name="connsiteX107" fmla="*/ 513417 w 576072"/>
                  <a:gd name="connsiteY107" fmla="*/ 307677 h 576072"/>
                  <a:gd name="connsiteX108" fmla="*/ 411480 w 576072"/>
                  <a:gd name="connsiteY108" fmla="*/ 477622 h 576072"/>
                  <a:gd name="connsiteX109" fmla="*/ 411480 w 576072"/>
                  <a:gd name="connsiteY109" fmla="*/ 473192 h 576072"/>
                  <a:gd name="connsiteX110" fmla="*/ 408603 w 576072"/>
                  <a:gd name="connsiteY110" fmla="*/ 454571 h 576072"/>
                  <a:gd name="connsiteX111" fmla="*/ 492547 w 576072"/>
                  <a:gd name="connsiteY111" fmla="*/ 309629 h 576072"/>
                  <a:gd name="connsiteX112" fmla="*/ 489966 w 576072"/>
                  <a:gd name="connsiteY112" fmla="*/ 301723 h 576072"/>
                  <a:gd name="connsiteX113" fmla="*/ 482356 w 576072"/>
                  <a:gd name="connsiteY113" fmla="*/ 298323 h 576072"/>
                  <a:gd name="connsiteX114" fmla="*/ 452618 w 576072"/>
                  <a:gd name="connsiteY114" fmla="*/ 298323 h 576072"/>
                  <a:gd name="connsiteX115" fmla="*/ 452618 w 576072"/>
                  <a:gd name="connsiteY115" fmla="*/ 277749 h 576072"/>
                  <a:gd name="connsiteX116" fmla="*/ 482356 w 576072"/>
                  <a:gd name="connsiteY116" fmla="*/ 277749 h 576072"/>
                  <a:gd name="connsiteX117" fmla="*/ 489966 w 576072"/>
                  <a:gd name="connsiteY117" fmla="*/ 274358 h 576072"/>
                  <a:gd name="connsiteX118" fmla="*/ 492547 w 576072"/>
                  <a:gd name="connsiteY118" fmla="*/ 266433 h 576072"/>
                  <a:gd name="connsiteX119" fmla="*/ 309639 w 576072"/>
                  <a:gd name="connsiteY119" fmla="*/ 83534 h 576072"/>
                  <a:gd name="connsiteX120" fmla="*/ 301723 w 576072"/>
                  <a:gd name="connsiteY120" fmla="*/ 86106 h 576072"/>
                  <a:gd name="connsiteX121" fmla="*/ 298333 w 576072"/>
                  <a:gd name="connsiteY121" fmla="*/ 93726 h 576072"/>
                  <a:gd name="connsiteX122" fmla="*/ 298333 w 576072"/>
                  <a:gd name="connsiteY122" fmla="*/ 123454 h 576072"/>
                  <a:gd name="connsiteX123" fmla="*/ 277759 w 576072"/>
                  <a:gd name="connsiteY123" fmla="*/ 123454 h 576072"/>
                  <a:gd name="connsiteX124" fmla="*/ 277759 w 576072"/>
                  <a:gd name="connsiteY124" fmla="*/ 93726 h 576072"/>
                  <a:gd name="connsiteX125" fmla="*/ 274368 w 576072"/>
                  <a:gd name="connsiteY125" fmla="*/ 86106 h 576072"/>
                  <a:gd name="connsiteX126" fmla="*/ 266443 w 576072"/>
                  <a:gd name="connsiteY126" fmla="*/ 83534 h 576072"/>
                  <a:gd name="connsiteX127" fmla="*/ 83544 w 576072"/>
                  <a:gd name="connsiteY127" fmla="*/ 266433 h 576072"/>
                  <a:gd name="connsiteX128" fmla="*/ 86125 w 576072"/>
                  <a:gd name="connsiteY128" fmla="*/ 274358 h 576072"/>
                  <a:gd name="connsiteX129" fmla="*/ 93736 w 576072"/>
                  <a:gd name="connsiteY129" fmla="*/ 277749 h 576072"/>
                  <a:gd name="connsiteX130" fmla="*/ 123463 w 576072"/>
                  <a:gd name="connsiteY130" fmla="*/ 277749 h 576072"/>
                  <a:gd name="connsiteX131" fmla="*/ 123463 w 576072"/>
                  <a:gd name="connsiteY131" fmla="*/ 298323 h 576072"/>
                  <a:gd name="connsiteX132" fmla="*/ 93736 w 576072"/>
                  <a:gd name="connsiteY132" fmla="*/ 298323 h 576072"/>
                  <a:gd name="connsiteX133" fmla="*/ 86125 w 576072"/>
                  <a:gd name="connsiteY133" fmla="*/ 301723 h 576072"/>
                  <a:gd name="connsiteX134" fmla="*/ 83544 w 576072"/>
                  <a:gd name="connsiteY134" fmla="*/ 309629 h 576072"/>
                  <a:gd name="connsiteX135" fmla="*/ 167488 w 576072"/>
                  <a:gd name="connsiteY135" fmla="*/ 454571 h 576072"/>
                  <a:gd name="connsiteX136" fmla="*/ 164611 w 576072"/>
                  <a:gd name="connsiteY136" fmla="*/ 473192 h 576072"/>
                  <a:gd name="connsiteX137" fmla="*/ 164611 w 576072"/>
                  <a:gd name="connsiteY137" fmla="*/ 477622 h 576072"/>
                  <a:gd name="connsiteX138" fmla="*/ 62665 w 576072"/>
                  <a:gd name="connsiteY138" fmla="*/ 307677 h 576072"/>
                  <a:gd name="connsiteX139" fmla="*/ 52378 w 576072"/>
                  <a:gd name="connsiteY139" fmla="*/ 298323 h 576072"/>
                  <a:gd name="connsiteX140" fmla="*/ 20574 w 576072"/>
                  <a:gd name="connsiteY140" fmla="*/ 298323 h 576072"/>
                  <a:gd name="connsiteX141" fmla="*/ 20574 w 576072"/>
                  <a:gd name="connsiteY141" fmla="*/ 277749 h 576072"/>
                  <a:gd name="connsiteX142" fmla="*/ 52359 w 576072"/>
                  <a:gd name="connsiteY142" fmla="*/ 277749 h 576072"/>
                  <a:gd name="connsiteX143" fmla="*/ 62646 w 576072"/>
                  <a:gd name="connsiteY143" fmla="*/ 268386 h 576072"/>
                  <a:gd name="connsiteX144" fmla="*/ 268386 w 576072"/>
                  <a:gd name="connsiteY144" fmla="*/ 62646 h 576072"/>
                  <a:gd name="connsiteX145" fmla="*/ 277854 w 576072"/>
                  <a:gd name="connsiteY145" fmla="*/ 52359 h 576072"/>
                  <a:gd name="connsiteX146" fmla="*/ 277854 w 576072"/>
                  <a:gd name="connsiteY146" fmla="*/ 20574 h 576072"/>
                  <a:gd name="connsiteX147" fmla="*/ 298428 w 576072"/>
                  <a:gd name="connsiteY147" fmla="*/ 20574 h 576072"/>
                  <a:gd name="connsiteX148" fmla="*/ 298428 w 576072"/>
                  <a:gd name="connsiteY148" fmla="*/ 52359 h 576072"/>
                  <a:gd name="connsiteX149" fmla="*/ 307886 w 576072"/>
                  <a:gd name="connsiteY149" fmla="*/ 62646 h 576072"/>
                  <a:gd name="connsiteX150" fmla="*/ 513636 w 576072"/>
                  <a:gd name="connsiteY150" fmla="*/ 268386 h 576072"/>
                  <a:gd name="connsiteX151" fmla="*/ 523913 w 576072"/>
                  <a:gd name="connsiteY151" fmla="*/ 277749 h 576072"/>
                  <a:gd name="connsiteX152" fmla="*/ 555498 w 576072"/>
                  <a:gd name="connsiteY152" fmla="*/ 277749 h 576072"/>
                  <a:gd name="connsiteX153" fmla="*/ 555498 w 576072"/>
                  <a:gd name="connsiteY153" fmla="*/ 298323 h 5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76072" h="576072">
                    <a:moveTo>
                      <a:pt x="288036" y="390916"/>
                    </a:moveTo>
                    <a:cubicBezTo>
                      <a:pt x="327812" y="390916"/>
                      <a:pt x="360055" y="358673"/>
                      <a:pt x="360055" y="318897"/>
                    </a:cubicBezTo>
                    <a:lnTo>
                      <a:pt x="360055" y="277749"/>
                    </a:lnTo>
                    <a:cubicBezTo>
                      <a:pt x="360112" y="270777"/>
                      <a:pt x="359102" y="263833"/>
                      <a:pt x="357064" y="257175"/>
                    </a:cubicBezTo>
                    <a:cubicBezTo>
                      <a:pt x="347967" y="226647"/>
                      <a:pt x="319897" y="205730"/>
                      <a:pt x="288046" y="205740"/>
                    </a:cubicBezTo>
                    <a:lnTo>
                      <a:pt x="286807" y="205740"/>
                    </a:lnTo>
                    <a:cubicBezTo>
                      <a:pt x="247917" y="206407"/>
                      <a:pt x="216579" y="237830"/>
                      <a:pt x="216027" y="276720"/>
                    </a:cubicBezTo>
                    <a:lnTo>
                      <a:pt x="216027" y="318897"/>
                    </a:lnTo>
                    <a:cubicBezTo>
                      <a:pt x="216027" y="358673"/>
                      <a:pt x="248260" y="390916"/>
                      <a:pt x="288036" y="390916"/>
                    </a:cubicBezTo>
                    <a:close/>
                    <a:moveTo>
                      <a:pt x="288036" y="226314"/>
                    </a:moveTo>
                    <a:cubicBezTo>
                      <a:pt x="301685" y="226247"/>
                      <a:pt x="314782" y="231705"/>
                      <a:pt x="324355" y="241440"/>
                    </a:cubicBezTo>
                    <a:cubicBezTo>
                      <a:pt x="328936" y="245955"/>
                      <a:pt x="332642" y="251289"/>
                      <a:pt x="335261" y="257175"/>
                    </a:cubicBezTo>
                    <a:cubicBezTo>
                      <a:pt x="319173" y="271005"/>
                      <a:pt x="295208" y="270339"/>
                      <a:pt x="279911" y="255632"/>
                    </a:cubicBezTo>
                    <a:cubicBezTo>
                      <a:pt x="273072" y="248822"/>
                      <a:pt x="268853" y="239830"/>
                      <a:pt x="267976" y="230219"/>
                    </a:cubicBezTo>
                    <a:cubicBezTo>
                      <a:pt x="274349" y="227619"/>
                      <a:pt x="281159" y="226285"/>
                      <a:pt x="288036" y="226314"/>
                    </a:cubicBezTo>
                    <a:close/>
                    <a:moveTo>
                      <a:pt x="257889" y="261595"/>
                    </a:moveTo>
                    <a:cubicBezTo>
                      <a:pt x="251812" y="265214"/>
                      <a:pt x="244907" y="267195"/>
                      <a:pt x="237839" y="267357"/>
                    </a:cubicBezTo>
                    <a:cubicBezTo>
                      <a:pt x="239649" y="258680"/>
                      <a:pt x="243650" y="250603"/>
                      <a:pt x="249469" y="243897"/>
                    </a:cubicBezTo>
                    <a:cubicBezTo>
                      <a:pt x="249450" y="244135"/>
                      <a:pt x="249450" y="244383"/>
                      <a:pt x="249469" y="244621"/>
                    </a:cubicBezTo>
                    <a:lnTo>
                      <a:pt x="249469" y="245440"/>
                    </a:lnTo>
                    <a:cubicBezTo>
                      <a:pt x="250288" y="247802"/>
                      <a:pt x="251222" y="250069"/>
                      <a:pt x="252241" y="252336"/>
                    </a:cubicBezTo>
                    <a:lnTo>
                      <a:pt x="253175" y="254289"/>
                    </a:lnTo>
                    <a:cubicBezTo>
                      <a:pt x="254346" y="256680"/>
                      <a:pt x="255689" y="258985"/>
                      <a:pt x="257185" y="261185"/>
                    </a:cubicBezTo>
                    <a:lnTo>
                      <a:pt x="257889" y="261595"/>
                    </a:lnTo>
                    <a:close/>
                    <a:moveTo>
                      <a:pt x="236601" y="288036"/>
                    </a:moveTo>
                    <a:cubicBezTo>
                      <a:pt x="249536" y="287988"/>
                      <a:pt x="262138" y="283883"/>
                      <a:pt x="272606" y="276311"/>
                    </a:cubicBezTo>
                    <a:cubicBezTo>
                      <a:pt x="292284" y="290474"/>
                      <a:pt x="318449" y="291808"/>
                      <a:pt x="339481" y="279702"/>
                    </a:cubicBezTo>
                    <a:lnTo>
                      <a:pt x="339481" y="318897"/>
                    </a:lnTo>
                    <a:cubicBezTo>
                      <a:pt x="339481" y="347301"/>
                      <a:pt x="316449" y="370332"/>
                      <a:pt x="288046" y="370332"/>
                    </a:cubicBezTo>
                    <a:cubicBezTo>
                      <a:pt x="259642" y="370332"/>
                      <a:pt x="236611" y="347301"/>
                      <a:pt x="236611" y="318897"/>
                    </a:cubicBezTo>
                    <a:lnTo>
                      <a:pt x="236611" y="288036"/>
                    </a:lnTo>
                    <a:close/>
                    <a:moveTo>
                      <a:pt x="565785" y="257175"/>
                    </a:moveTo>
                    <a:lnTo>
                      <a:pt x="532971" y="257175"/>
                    </a:lnTo>
                    <a:cubicBezTo>
                      <a:pt x="519255" y="145113"/>
                      <a:pt x="430949" y="56817"/>
                      <a:pt x="318897" y="43101"/>
                    </a:cubicBezTo>
                    <a:lnTo>
                      <a:pt x="318897" y="10287"/>
                    </a:lnTo>
                    <a:cubicBezTo>
                      <a:pt x="318897" y="4601"/>
                      <a:pt x="314287" y="0"/>
                      <a:pt x="308610" y="0"/>
                    </a:cubicBezTo>
                    <a:lnTo>
                      <a:pt x="267462" y="0"/>
                    </a:lnTo>
                    <a:cubicBezTo>
                      <a:pt x="261776" y="0"/>
                      <a:pt x="257175" y="4601"/>
                      <a:pt x="257175" y="10287"/>
                    </a:cubicBezTo>
                    <a:lnTo>
                      <a:pt x="257175" y="43101"/>
                    </a:lnTo>
                    <a:cubicBezTo>
                      <a:pt x="145113" y="56807"/>
                      <a:pt x="56826" y="145113"/>
                      <a:pt x="43101" y="257175"/>
                    </a:cubicBezTo>
                    <a:lnTo>
                      <a:pt x="10287" y="257175"/>
                    </a:lnTo>
                    <a:cubicBezTo>
                      <a:pt x="4601" y="257175"/>
                      <a:pt x="0" y="261776"/>
                      <a:pt x="0" y="267462"/>
                    </a:cubicBezTo>
                    <a:lnTo>
                      <a:pt x="0" y="308610"/>
                    </a:lnTo>
                    <a:cubicBezTo>
                      <a:pt x="0" y="314287"/>
                      <a:pt x="4601" y="318897"/>
                      <a:pt x="10287" y="318897"/>
                    </a:cubicBezTo>
                    <a:lnTo>
                      <a:pt x="43101" y="318897"/>
                    </a:lnTo>
                    <a:cubicBezTo>
                      <a:pt x="52769" y="395507"/>
                      <a:pt x="97726" y="463191"/>
                      <a:pt x="164592" y="501806"/>
                    </a:cubicBezTo>
                    <a:lnTo>
                      <a:pt x="164592" y="565785"/>
                    </a:lnTo>
                    <a:cubicBezTo>
                      <a:pt x="164592" y="571462"/>
                      <a:pt x="169193" y="576072"/>
                      <a:pt x="174879" y="576072"/>
                    </a:cubicBezTo>
                    <a:lnTo>
                      <a:pt x="401193" y="576072"/>
                    </a:lnTo>
                    <a:cubicBezTo>
                      <a:pt x="406879" y="576072"/>
                      <a:pt x="411480" y="571462"/>
                      <a:pt x="411480" y="565785"/>
                    </a:cubicBezTo>
                    <a:lnTo>
                      <a:pt x="411480" y="501806"/>
                    </a:lnTo>
                    <a:cubicBezTo>
                      <a:pt x="478355" y="463182"/>
                      <a:pt x="523304" y="395507"/>
                      <a:pt x="532971" y="318897"/>
                    </a:cubicBezTo>
                    <a:lnTo>
                      <a:pt x="565785" y="318897"/>
                    </a:lnTo>
                    <a:cubicBezTo>
                      <a:pt x="571462" y="318897"/>
                      <a:pt x="576072" y="314287"/>
                      <a:pt x="576072" y="308610"/>
                    </a:cubicBezTo>
                    <a:lnTo>
                      <a:pt x="576072" y="267462"/>
                    </a:lnTo>
                    <a:cubicBezTo>
                      <a:pt x="576072" y="261785"/>
                      <a:pt x="571462" y="257175"/>
                      <a:pt x="565785" y="257175"/>
                    </a:cubicBezTo>
                    <a:close/>
                    <a:moveTo>
                      <a:pt x="133731" y="257175"/>
                    </a:moveTo>
                    <a:lnTo>
                      <a:pt x="105547" y="257175"/>
                    </a:lnTo>
                    <a:cubicBezTo>
                      <a:pt x="118862" y="179584"/>
                      <a:pt x="179603" y="118815"/>
                      <a:pt x="257175" y="105442"/>
                    </a:cubicBezTo>
                    <a:lnTo>
                      <a:pt x="257175" y="133731"/>
                    </a:lnTo>
                    <a:cubicBezTo>
                      <a:pt x="257175" y="139417"/>
                      <a:pt x="261776" y="144018"/>
                      <a:pt x="267462" y="144018"/>
                    </a:cubicBezTo>
                    <a:lnTo>
                      <a:pt x="308610" y="144018"/>
                    </a:lnTo>
                    <a:cubicBezTo>
                      <a:pt x="314287" y="144018"/>
                      <a:pt x="318897" y="139417"/>
                      <a:pt x="318897" y="133731"/>
                    </a:cubicBezTo>
                    <a:lnTo>
                      <a:pt x="318897" y="105442"/>
                    </a:lnTo>
                    <a:cubicBezTo>
                      <a:pt x="396469" y="118805"/>
                      <a:pt x="457210" y="179584"/>
                      <a:pt x="470526" y="257175"/>
                    </a:cubicBezTo>
                    <a:lnTo>
                      <a:pt x="442341" y="257175"/>
                    </a:lnTo>
                    <a:cubicBezTo>
                      <a:pt x="436655" y="257175"/>
                      <a:pt x="432054" y="261776"/>
                      <a:pt x="432054" y="267462"/>
                    </a:cubicBezTo>
                    <a:lnTo>
                      <a:pt x="432054" y="308610"/>
                    </a:lnTo>
                    <a:cubicBezTo>
                      <a:pt x="432054" y="314287"/>
                      <a:pt x="436655" y="318897"/>
                      <a:pt x="442341" y="318897"/>
                    </a:cubicBezTo>
                    <a:lnTo>
                      <a:pt x="470630" y="318897"/>
                    </a:lnTo>
                    <a:cubicBezTo>
                      <a:pt x="462553" y="365741"/>
                      <a:pt x="436769" y="407708"/>
                      <a:pt x="398612" y="436064"/>
                    </a:cubicBezTo>
                    <a:cubicBezTo>
                      <a:pt x="387048" y="420719"/>
                      <a:pt x="368979" y="411623"/>
                      <a:pt x="349758" y="411490"/>
                    </a:cubicBezTo>
                    <a:lnTo>
                      <a:pt x="226314" y="411490"/>
                    </a:lnTo>
                    <a:cubicBezTo>
                      <a:pt x="206997" y="411490"/>
                      <a:pt x="188805" y="420548"/>
                      <a:pt x="177146" y="435969"/>
                    </a:cubicBezTo>
                    <a:cubicBezTo>
                      <a:pt x="138960" y="407670"/>
                      <a:pt x="113167" y="365741"/>
                      <a:pt x="105137" y="318897"/>
                    </a:cubicBezTo>
                    <a:lnTo>
                      <a:pt x="133731" y="318897"/>
                    </a:lnTo>
                    <a:cubicBezTo>
                      <a:pt x="139417" y="318897"/>
                      <a:pt x="144018" y="314287"/>
                      <a:pt x="144018" y="308610"/>
                    </a:cubicBezTo>
                    <a:lnTo>
                      <a:pt x="144018" y="267462"/>
                    </a:lnTo>
                    <a:cubicBezTo>
                      <a:pt x="144018" y="261785"/>
                      <a:pt x="139417" y="257175"/>
                      <a:pt x="133731" y="257175"/>
                    </a:cubicBezTo>
                    <a:close/>
                    <a:moveTo>
                      <a:pt x="288036" y="452618"/>
                    </a:moveTo>
                    <a:cubicBezTo>
                      <a:pt x="276673" y="452618"/>
                      <a:pt x="267462" y="443408"/>
                      <a:pt x="267462" y="432044"/>
                    </a:cubicBezTo>
                    <a:lnTo>
                      <a:pt x="308610" y="432044"/>
                    </a:lnTo>
                    <a:cubicBezTo>
                      <a:pt x="308610" y="443408"/>
                      <a:pt x="299409" y="452618"/>
                      <a:pt x="288036" y="452618"/>
                    </a:cubicBezTo>
                    <a:close/>
                    <a:moveTo>
                      <a:pt x="185166" y="473192"/>
                    </a:moveTo>
                    <a:cubicBezTo>
                      <a:pt x="185166" y="450475"/>
                      <a:pt x="203587" y="432044"/>
                      <a:pt x="226304" y="432044"/>
                    </a:cubicBezTo>
                    <a:lnTo>
                      <a:pt x="246878" y="432044"/>
                    </a:lnTo>
                    <a:cubicBezTo>
                      <a:pt x="246945" y="450761"/>
                      <a:pt x="259623" y="467077"/>
                      <a:pt x="277739" y="471764"/>
                    </a:cubicBezTo>
                    <a:lnTo>
                      <a:pt x="277739" y="555498"/>
                    </a:lnTo>
                    <a:lnTo>
                      <a:pt x="236601" y="555498"/>
                    </a:lnTo>
                    <a:lnTo>
                      <a:pt x="236601" y="514350"/>
                    </a:lnTo>
                    <a:lnTo>
                      <a:pt x="216027" y="514350"/>
                    </a:lnTo>
                    <a:lnTo>
                      <a:pt x="216027" y="555498"/>
                    </a:lnTo>
                    <a:lnTo>
                      <a:pt x="185166" y="555498"/>
                    </a:lnTo>
                    <a:lnTo>
                      <a:pt x="185166" y="473192"/>
                    </a:lnTo>
                    <a:close/>
                    <a:moveTo>
                      <a:pt x="390906" y="555498"/>
                    </a:moveTo>
                    <a:lnTo>
                      <a:pt x="360055" y="555498"/>
                    </a:lnTo>
                    <a:lnTo>
                      <a:pt x="360055" y="514350"/>
                    </a:lnTo>
                    <a:lnTo>
                      <a:pt x="339481" y="514350"/>
                    </a:lnTo>
                    <a:lnTo>
                      <a:pt x="339481" y="555498"/>
                    </a:lnTo>
                    <a:lnTo>
                      <a:pt x="298333" y="555498"/>
                    </a:lnTo>
                    <a:lnTo>
                      <a:pt x="298333" y="471764"/>
                    </a:lnTo>
                    <a:cubicBezTo>
                      <a:pt x="316449" y="467077"/>
                      <a:pt x="329127" y="450761"/>
                      <a:pt x="329194" y="432044"/>
                    </a:cubicBezTo>
                    <a:lnTo>
                      <a:pt x="349768" y="432044"/>
                    </a:lnTo>
                    <a:cubicBezTo>
                      <a:pt x="372485" y="432044"/>
                      <a:pt x="390906" y="450485"/>
                      <a:pt x="390906" y="473192"/>
                    </a:cubicBezTo>
                    <a:lnTo>
                      <a:pt x="390906" y="555498"/>
                    </a:lnTo>
                    <a:close/>
                    <a:moveTo>
                      <a:pt x="555498" y="298323"/>
                    </a:moveTo>
                    <a:lnTo>
                      <a:pt x="523704" y="298323"/>
                    </a:lnTo>
                    <a:cubicBezTo>
                      <a:pt x="518360" y="298304"/>
                      <a:pt x="513902" y="302362"/>
                      <a:pt x="513417" y="307677"/>
                    </a:cubicBezTo>
                    <a:cubicBezTo>
                      <a:pt x="507521" y="377028"/>
                      <a:pt x="469887" y="439760"/>
                      <a:pt x="411480" y="477622"/>
                    </a:cubicBezTo>
                    <a:lnTo>
                      <a:pt x="411480" y="473192"/>
                    </a:lnTo>
                    <a:cubicBezTo>
                      <a:pt x="411480" y="466887"/>
                      <a:pt x="410499" y="460600"/>
                      <a:pt x="408603" y="454571"/>
                    </a:cubicBezTo>
                    <a:cubicBezTo>
                      <a:pt x="455876" y="420357"/>
                      <a:pt x="486385" y="367675"/>
                      <a:pt x="492547" y="309629"/>
                    </a:cubicBezTo>
                    <a:cubicBezTo>
                      <a:pt x="492843" y="306743"/>
                      <a:pt x="491909" y="303876"/>
                      <a:pt x="489966" y="301723"/>
                    </a:cubicBezTo>
                    <a:cubicBezTo>
                      <a:pt x="488023" y="299561"/>
                      <a:pt x="485261" y="298323"/>
                      <a:pt x="482356" y="298323"/>
                    </a:cubicBezTo>
                    <a:lnTo>
                      <a:pt x="452618" y="298323"/>
                    </a:lnTo>
                    <a:lnTo>
                      <a:pt x="452618" y="277749"/>
                    </a:lnTo>
                    <a:lnTo>
                      <a:pt x="482356" y="277749"/>
                    </a:lnTo>
                    <a:cubicBezTo>
                      <a:pt x="485261" y="277739"/>
                      <a:pt x="488023" y="276501"/>
                      <a:pt x="489966" y="274358"/>
                    </a:cubicBezTo>
                    <a:cubicBezTo>
                      <a:pt x="491900" y="272196"/>
                      <a:pt x="492843" y="269319"/>
                      <a:pt x="492547" y="266433"/>
                    </a:cubicBezTo>
                    <a:cubicBezTo>
                      <a:pt x="482317" y="169974"/>
                      <a:pt x="406098" y="93755"/>
                      <a:pt x="309639" y="83534"/>
                    </a:cubicBezTo>
                    <a:cubicBezTo>
                      <a:pt x="306753" y="83239"/>
                      <a:pt x="303886" y="84163"/>
                      <a:pt x="301723" y="86106"/>
                    </a:cubicBezTo>
                    <a:cubicBezTo>
                      <a:pt x="299561" y="88059"/>
                      <a:pt x="298333" y="90821"/>
                      <a:pt x="298333" y="93726"/>
                    </a:cubicBezTo>
                    <a:lnTo>
                      <a:pt x="298333" y="123454"/>
                    </a:lnTo>
                    <a:lnTo>
                      <a:pt x="277759" y="123454"/>
                    </a:lnTo>
                    <a:lnTo>
                      <a:pt x="277759" y="93726"/>
                    </a:lnTo>
                    <a:cubicBezTo>
                      <a:pt x="277749" y="90821"/>
                      <a:pt x="276520" y="88059"/>
                      <a:pt x="274368" y="86106"/>
                    </a:cubicBezTo>
                    <a:cubicBezTo>
                      <a:pt x="272205" y="84172"/>
                      <a:pt x="269329" y="83239"/>
                      <a:pt x="266443" y="83534"/>
                    </a:cubicBezTo>
                    <a:cubicBezTo>
                      <a:pt x="169983" y="93755"/>
                      <a:pt x="93774" y="169974"/>
                      <a:pt x="83544" y="266433"/>
                    </a:cubicBezTo>
                    <a:cubicBezTo>
                      <a:pt x="83249" y="269319"/>
                      <a:pt x="84172" y="272196"/>
                      <a:pt x="86125" y="274358"/>
                    </a:cubicBezTo>
                    <a:cubicBezTo>
                      <a:pt x="88068" y="276511"/>
                      <a:pt x="90830" y="277739"/>
                      <a:pt x="93736" y="277749"/>
                    </a:cubicBezTo>
                    <a:lnTo>
                      <a:pt x="123463" y="277749"/>
                    </a:lnTo>
                    <a:lnTo>
                      <a:pt x="123463" y="298323"/>
                    </a:lnTo>
                    <a:lnTo>
                      <a:pt x="93736" y="298323"/>
                    </a:lnTo>
                    <a:cubicBezTo>
                      <a:pt x="90830" y="298323"/>
                      <a:pt x="88068" y="299571"/>
                      <a:pt x="86125" y="301723"/>
                    </a:cubicBezTo>
                    <a:cubicBezTo>
                      <a:pt x="84182" y="303876"/>
                      <a:pt x="83249" y="306743"/>
                      <a:pt x="83544" y="309629"/>
                    </a:cubicBezTo>
                    <a:cubicBezTo>
                      <a:pt x="89592" y="367713"/>
                      <a:pt x="120129" y="420434"/>
                      <a:pt x="167488" y="454571"/>
                    </a:cubicBezTo>
                    <a:cubicBezTo>
                      <a:pt x="165583" y="460600"/>
                      <a:pt x="164611" y="466887"/>
                      <a:pt x="164611" y="473192"/>
                    </a:cubicBezTo>
                    <a:lnTo>
                      <a:pt x="164611" y="477622"/>
                    </a:lnTo>
                    <a:cubicBezTo>
                      <a:pt x="106223" y="439741"/>
                      <a:pt x="68599" y="377028"/>
                      <a:pt x="62665" y="307677"/>
                    </a:cubicBezTo>
                    <a:cubicBezTo>
                      <a:pt x="62179" y="302352"/>
                      <a:pt x="57712" y="298304"/>
                      <a:pt x="52378" y="298323"/>
                    </a:cubicBezTo>
                    <a:lnTo>
                      <a:pt x="20574" y="298323"/>
                    </a:lnTo>
                    <a:lnTo>
                      <a:pt x="20574" y="277749"/>
                    </a:lnTo>
                    <a:lnTo>
                      <a:pt x="52359" y="277749"/>
                    </a:lnTo>
                    <a:cubicBezTo>
                      <a:pt x="57702" y="277768"/>
                      <a:pt x="62160" y="273701"/>
                      <a:pt x="62646" y="268386"/>
                    </a:cubicBezTo>
                    <a:cubicBezTo>
                      <a:pt x="71761" y="158763"/>
                      <a:pt x="158763" y="71761"/>
                      <a:pt x="268386" y="62646"/>
                    </a:cubicBezTo>
                    <a:cubicBezTo>
                      <a:pt x="273749" y="62217"/>
                      <a:pt x="277873" y="57731"/>
                      <a:pt x="277854" y="52359"/>
                    </a:cubicBezTo>
                    <a:lnTo>
                      <a:pt x="277854" y="20574"/>
                    </a:lnTo>
                    <a:lnTo>
                      <a:pt x="298428" y="20574"/>
                    </a:lnTo>
                    <a:lnTo>
                      <a:pt x="298428" y="52359"/>
                    </a:lnTo>
                    <a:cubicBezTo>
                      <a:pt x="298409" y="57731"/>
                      <a:pt x="302533" y="62217"/>
                      <a:pt x="307886" y="62646"/>
                    </a:cubicBezTo>
                    <a:cubicBezTo>
                      <a:pt x="417519" y="71761"/>
                      <a:pt x="504511" y="158763"/>
                      <a:pt x="513636" y="268386"/>
                    </a:cubicBezTo>
                    <a:cubicBezTo>
                      <a:pt x="514112" y="273710"/>
                      <a:pt x="518589" y="277768"/>
                      <a:pt x="523913" y="277749"/>
                    </a:cubicBezTo>
                    <a:lnTo>
                      <a:pt x="555498" y="277749"/>
                    </a:lnTo>
                    <a:lnTo>
                      <a:pt x="555498" y="298323"/>
                    </a:lnTo>
                    <a:close/>
                  </a:path>
                </a:pathLst>
              </a:custGeom>
              <a:solidFill>
                <a:schemeClr val="bg1"/>
              </a:solidFill>
              <a:ln w="9525" cap="flat">
                <a:noFill/>
                <a:prstDash val="solid"/>
                <a:miter/>
              </a:ln>
            </p:spPr>
            <p:txBody>
              <a:bodyPr rtlCol="0" anchor="ctr"/>
              <a:lstStyle/>
              <a:p>
                <a:endParaRPr lang="en-US" dirty="0"/>
              </a:p>
            </p:txBody>
          </p:sp>
        </p:grpSp>
      </p:grpSp>
      <p:grpSp>
        <p:nvGrpSpPr>
          <p:cNvPr id="67" name="Group 66">
            <a:extLst>
              <a:ext uri="{FF2B5EF4-FFF2-40B4-BE49-F238E27FC236}">
                <a16:creationId xmlns:a16="http://schemas.microsoft.com/office/drawing/2014/main" id="{77E5CF4E-7B53-4251-A14F-26B658094B81}"/>
              </a:ext>
            </a:extLst>
          </p:cNvPr>
          <p:cNvGrpSpPr/>
          <p:nvPr/>
        </p:nvGrpSpPr>
        <p:grpSpPr>
          <a:xfrm>
            <a:off x="5663536" y="1209118"/>
            <a:ext cx="5393570" cy="1716534"/>
            <a:chOff x="5663536" y="1209118"/>
            <a:chExt cx="5393570" cy="1716534"/>
          </a:xfrm>
        </p:grpSpPr>
        <p:sp>
          <p:nvSpPr>
            <p:cNvPr id="14" name="TextBox 13">
              <a:extLst>
                <a:ext uri="{FF2B5EF4-FFF2-40B4-BE49-F238E27FC236}">
                  <a16:creationId xmlns:a16="http://schemas.microsoft.com/office/drawing/2014/main" id="{BD84FA8B-6E8A-49AE-A4DE-F02DDE1DA45C}"/>
                </a:ext>
              </a:extLst>
            </p:cNvPr>
            <p:cNvSpPr txBox="1"/>
            <p:nvPr/>
          </p:nvSpPr>
          <p:spPr>
            <a:xfrm>
              <a:off x="5663536" y="2279321"/>
              <a:ext cx="5393570" cy="646331"/>
            </a:xfrm>
            <a:prstGeom prst="rect">
              <a:avLst/>
            </a:prstGeom>
            <a:solidFill>
              <a:schemeClr val="bg1">
                <a:lumMod val="95000"/>
              </a:schemeClr>
            </a:solidFill>
            <a:ln>
              <a:solidFill>
                <a:schemeClr val="accent1"/>
              </a:solidFill>
            </a:ln>
          </p:spPr>
          <p:txBody>
            <a:bodyPr wrap="square">
              <a:spAutoFit/>
            </a:bodyPr>
            <a:lstStyle>
              <a:defPPr>
                <a:defRPr lang="en-US"/>
              </a:defPPr>
              <a:lvl1pPr algn="ctr"/>
            </a:lstStyle>
            <a:p>
              <a:r>
                <a:rPr lang="en-US" dirty="0"/>
                <a:t>Gaining control of an administrator’s credentials/ login information is TA’s main objective</a:t>
              </a:r>
            </a:p>
          </p:txBody>
        </p:sp>
        <p:grpSp>
          <p:nvGrpSpPr>
            <p:cNvPr id="64" name="Group 63">
              <a:extLst>
                <a:ext uri="{FF2B5EF4-FFF2-40B4-BE49-F238E27FC236}">
                  <a16:creationId xmlns:a16="http://schemas.microsoft.com/office/drawing/2014/main" id="{F5097C0C-AEB3-495B-88E0-AF47687B10AA}"/>
                </a:ext>
              </a:extLst>
            </p:cNvPr>
            <p:cNvGrpSpPr/>
            <p:nvPr/>
          </p:nvGrpSpPr>
          <p:grpSpPr>
            <a:xfrm>
              <a:off x="7879003" y="1209118"/>
              <a:ext cx="962636" cy="962636"/>
              <a:chOff x="6519782" y="923270"/>
              <a:chExt cx="962636" cy="962636"/>
            </a:xfrm>
          </p:grpSpPr>
          <p:sp>
            <p:nvSpPr>
              <p:cNvPr id="52" name="Oval 51">
                <a:extLst>
                  <a:ext uri="{FF2B5EF4-FFF2-40B4-BE49-F238E27FC236}">
                    <a16:creationId xmlns:a16="http://schemas.microsoft.com/office/drawing/2014/main" id="{73C51257-4B0A-4178-BB9D-C30B9B5E82E1}"/>
                  </a:ext>
                </a:extLst>
              </p:cNvPr>
              <p:cNvSpPr/>
              <p:nvPr/>
            </p:nvSpPr>
            <p:spPr>
              <a:xfrm>
                <a:off x="6519782" y="923270"/>
                <a:ext cx="962636" cy="962636"/>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nvGrpSpPr>
              <p:cNvPr id="63" name="Group 62">
                <a:extLst>
                  <a:ext uri="{FF2B5EF4-FFF2-40B4-BE49-F238E27FC236}">
                    <a16:creationId xmlns:a16="http://schemas.microsoft.com/office/drawing/2014/main" id="{94CD40AA-81DF-42B5-AA74-4F62F04DA619}"/>
                  </a:ext>
                </a:extLst>
              </p:cNvPr>
              <p:cNvGrpSpPr/>
              <p:nvPr/>
            </p:nvGrpSpPr>
            <p:grpSpPr>
              <a:xfrm>
                <a:off x="6671907" y="1124045"/>
                <a:ext cx="658387" cy="658367"/>
                <a:chOff x="6647531" y="1215408"/>
                <a:chExt cx="658387" cy="658367"/>
              </a:xfrm>
            </p:grpSpPr>
            <p:sp>
              <p:nvSpPr>
                <p:cNvPr id="54" name="Freeform: Shape 53">
                  <a:extLst>
                    <a:ext uri="{FF2B5EF4-FFF2-40B4-BE49-F238E27FC236}">
                      <a16:creationId xmlns:a16="http://schemas.microsoft.com/office/drawing/2014/main" id="{012D17F3-1B03-429C-9161-2BA173D9FBE2}"/>
                    </a:ext>
                  </a:extLst>
                </p:cNvPr>
                <p:cNvSpPr/>
                <p:nvPr/>
              </p:nvSpPr>
              <p:spPr>
                <a:xfrm>
                  <a:off x="6647531" y="1441722"/>
                  <a:ext cx="658387" cy="195472"/>
                </a:xfrm>
                <a:custGeom>
                  <a:avLst/>
                  <a:gdLst>
                    <a:gd name="connsiteX0" fmla="*/ 615791 w 658387"/>
                    <a:gd name="connsiteY0" fmla="*/ 0 h 195472"/>
                    <a:gd name="connsiteX1" fmla="*/ 42596 w 658387"/>
                    <a:gd name="connsiteY1" fmla="*/ 0 h 195472"/>
                    <a:gd name="connsiteX2" fmla="*/ 0 w 658387"/>
                    <a:gd name="connsiteY2" fmla="*/ 42596 h 195472"/>
                    <a:gd name="connsiteX3" fmla="*/ 0 w 658387"/>
                    <a:gd name="connsiteY3" fmla="*/ 152867 h 195472"/>
                    <a:gd name="connsiteX4" fmla="*/ 42596 w 658387"/>
                    <a:gd name="connsiteY4" fmla="*/ 195472 h 195472"/>
                    <a:gd name="connsiteX5" fmla="*/ 615791 w 658387"/>
                    <a:gd name="connsiteY5" fmla="*/ 195472 h 195472"/>
                    <a:gd name="connsiteX6" fmla="*/ 658387 w 658387"/>
                    <a:gd name="connsiteY6" fmla="*/ 152867 h 195472"/>
                    <a:gd name="connsiteX7" fmla="*/ 658387 w 658387"/>
                    <a:gd name="connsiteY7" fmla="*/ 42586 h 195472"/>
                    <a:gd name="connsiteX8" fmla="*/ 615791 w 658387"/>
                    <a:gd name="connsiteY8" fmla="*/ 0 h 195472"/>
                    <a:gd name="connsiteX9" fmla="*/ 637813 w 658387"/>
                    <a:gd name="connsiteY9" fmla="*/ 152857 h 195472"/>
                    <a:gd name="connsiteX10" fmla="*/ 615791 w 658387"/>
                    <a:gd name="connsiteY10" fmla="*/ 174889 h 195472"/>
                    <a:gd name="connsiteX11" fmla="*/ 42596 w 658387"/>
                    <a:gd name="connsiteY11" fmla="*/ 174889 h 195472"/>
                    <a:gd name="connsiteX12" fmla="*/ 20574 w 658387"/>
                    <a:gd name="connsiteY12" fmla="*/ 152857 h 195472"/>
                    <a:gd name="connsiteX13" fmla="*/ 20574 w 658387"/>
                    <a:gd name="connsiteY13" fmla="*/ 42586 h 195472"/>
                    <a:gd name="connsiteX14" fmla="*/ 42596 w 658387"/>
                    <a:gd name="connsiteY14" fmla="*/ 20564 h 195472"/>
                    <a:gd name="connsiteX15" fmla="*/ 615791 w 658387"/>
                    <a:gd name="connsiteY15" fmla="*/ 20564 h 195472"/>
                    <a:gd name="connsiteX16" fmla="*/ 637813 w 658387"/>
                    <a:gd name="connsiteY16" fmla="*/ 42586 h 195472"/>
                    <a:gd name="connsiteX17" fmla="*/ 637813 w 658387"/>
                    <a:gd name="connsiteY17" fmla="*/ 152857 h 1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8387" h="195472">
                      <a:moveTo>
                        <a:pt x="615791" y="0"/>
                      </a:moveTo>
                      <a:lnTo>
                        <a:pt x="42596" y="0"/>
                      </a:lnTo>
                      <a:cubicBezTo>
                        <a:pt x="19069" y="0"/>
                        <a:pt x="0" y="19069"/>
                        <a:pt x="0" y="42596"/>
                      </a:cubicBezTo>
                      <a:lnTo>
                        <a:pt x="0" y="152867"/>
                      </a:lnTo>
                      <a:cubicBezTo>
                        <a:pt x="0" y="176403"/>
                        <a:pt x="19069" y="195472"/>
                        <a:pt x="42596" y="195472"/>
                      </a:cubicBezTo>
                      <a:lnTo>
                        <a:pt x="615791" y="195472"/>
                      </a:lnTo>
                      <a:cubicBezTo>
                        <a:pt x="639318" y="195472"/>
                        <a:pt x="658387" y="176403"/>
                        <a:pt x="658387" y="152867"/>
                      </a:cubicBezTo>
                      <a:lnTo>
                        <a:pt x="658387" y="42586"/>
                      </a:lnTo>
                      <a:cubicBezTo>
                        <a:pt x="658387" y="19069"/>
                        <a:pt x="639318" y="0"/>
                        <a:pt x="615791" y="0"/>
                      </a:cubicBezTo>
                      <a:close/>
                      <a:moveTo>
                        <a:pt x="637813" y="152857"/>
                      </a:moveTo>
                      <a:cubicBezTo>
                        <a:pt x="637813" y="165021"/>
                        <a:pt x="627955" y="174889"/>
                        <a:pt x="615791" y="174889"/>
                      </a:cubicBezTo>
                      <a:lnTo>
                        <a:pt x="42596" y="174889"/>
                      </a:lnTo>
                      <a:cubicBezTo>
                        <a:pt x="30442" y="174889"/>
                        <a:pt x="20574" y="165030"/>
                        <a:pt x="20574" y="152857"/>
                      </a:cubicBezTo>
                      <a:lnTo>
                        <a:pt x="20574" y="42586"/>
                      </a:lnTo>
                      <a:cubicBezTo>
                        <a:pt x="20574" y="30432"/>
                        <a:pt x="30432" y="20564"/>
                        <a:pt x="42596" y="20564"/>
                      </a:cubicBezTo>
                      <a:lnTo>
                        <a:pt x="615791" y="20564"/>
                      </a:lnTo>
                      <a:cubicBezTo>
                        <a:pt x="627945" y="20564"/>
                        <a:pt x="637813" y="30423"/>
                        <a:pt x="637813" y="42586"/>
                      </a:cubicBezTo>
                      <a:lnTo>
                        <a:pt x="637813" y="152857"/>
                      </a:lnTo>
                      <a:close/>
                    </a:path>
                  </a:pathLst>
                </a:custGeom>
                <a:solidFill>
                  <a:schemeClr val="bg1"/>
                </a:solid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CD7BE01A-483C-4F37-885E-FED22D8EC84D}"/>
                    </a:ext>
                  </a:extLst>
                </p:cNvPr>
                <p:cNvSpPr/>
                <p:nvPr/>
              </p:nvSpPr>
              <p:spPr>
                <a:xfrm>
                  <a:off x="6740124" y="1493141"/>
                  <a:ext cx="102860" cy="92606"/>
                </a:xfrm>
                <a:custGeom>
                  <a:avLst/>
                  <a:gdLst>
                    <a:gd name="connsiteX0" fmla="*/ 92583 w 102860"/>
                    <a:gd name="connsiteY0" fmla="*/ 36020 h 92606"/>
                    <a:gd name="connsiteX1" fmla="*/ 69228 w 102860"/>
                    <a:gd name="connsiteY1" fmla="*/ 36020 h 92606"/>
                    <a:gd name="connsiteX2" fmla="*/ 80915 w 102860"/>
                    <a:gd name="connsiteY2" fmla="*/ 15808 h 92606"/>
                    <a:gd name="connsiteX3" fmla="*/ 77753 w 102860"/>
                    <a:gd name="connsiteY3" fmla="*/ 1606 h 92606"/>
                    <a:gd name="connsiteX4" fmla="*/ 63551 w 102860"/>
                    <a:gd name="connsiteY4" fmla="*/ 4769 h 92606"/>
                    <a:gd name="connsiteX5" fmla="*/ 63113 w 102860"/>
                    <a:gd name="connsiteY5" fmla="*/ 5521 h 92606"/>
                    <a:gd name="connsiteX6" fmla="*/ 51435 w 102860"/>
                    <a:gd name="connsiteY6" fmla="*/ 25733 h 92606"/>
                    <a:gd name="connsiteX7" fmla="*/ 39757 w 102860"/>
                    <a:gd name="connsiteY7" fmla="*/ 5521 h 92606"/>
                    <a:gd name="connsiteX8" fmla="*/ 25556 w 102860"/>
                    <a:gd name="connsiteY8" fmla="*/ 2359 h 92606"/>
                    <a:gd name="connsiteX9" fmla="*/ 21965 w 102860"/>
                    <a:gd name="connsiteY9" fmla="*/ 15808 h 92606"/>
                    <a:gd name="connsiteX10" fmla="*/ 33642 w 102860"/>
                    <a:gd name="connsiteY10" fmla="*/ 36020 h 92606"/>
                    <a:gd name="connsiteX11" fmla="*/ 10287 w 102860"/>
                    <a:gd name="connsiteY11" fmla="*/ 36020 h 92606"/>
                    <a:gd name="connsiteX12" fmla="*/ 0 w 102860"/>
                    <a:gd name="connsiteY12" fmla="*/ 46307 h 92606"/>
                    <a:gd name="connsiteX13" fmla="*/ 10287 w 102860"/>
                    <a:gd name="connsiteY13" fmla="*/ 56604 h 92606"/>
                    <a:gd name="connsiteX14" fmla="*/ 33633 w 102860"/>
                    <a:gd name="connsiteY14" fmla="*/ 56604 h 92606"/>
                    <a:gd name="connsiteX15" fmla="*/ 21955 w 102860"/>
                    <a:gd name="connsiteY15" fmla="*/ 76806 h 92606"/>
                    <a:gd name="connsiteX16" fmla="*/ 25117 w 102860"/>
                    <a:gd name="connsiteY16" fmla="*/ 90998 h 92606"/>
                    <a:gd name="connsiteX17" fmla="*/ 39310 w 102860"/>
                    <a:gd name="connsiteY17" fmla="*/ 87836 h 92606"/>
                    <a:gd name="connsiteX18" fmla="*/ 39748 w 102860"/>
                    <a:gd name="connsiteY18" fmla="*/ 87093 h 92606"/>
                    <a:gd name="connsiteX19" fmla="*/ 51425 w 102860"/>
                    <a:gd name="connsiteY19" fmla="*/ 66891 h 92606"/>
                    <a:gd name="connsiteX20" fmla="*/ 63103 w 102860"/>
                    <a:gd name="connsiteY20" fmla="*/ 87093 h 92606"/>
                    <a:gd name="connsiteX21" fmla="*/ 77305 w 102860"/>
                    <a:gd name="connsiteY21" fmla="*/ 90255 h 92606"/>
                    <a:gd name="connsiteX22" fmla="*/ 80905 w 102860"/>
                    <a:gd name="connsiteY22" fmla="*/ 76806 h 92606"/>
                    <a:gd name="connsiteX23" fmla="*/ 69218 w 102860"/>
                    <a:gd name="connsiteY23" fmla="*/ 56604 h 92606"/>
                    <a:gd name="connsiteX24" fmla="*/ 92573 w 102860"/>
                    <a:gd name="connsiteY24" fmla="*/ 56604 h 92606"/>
                    <a:gd name="connsiteX25" fmla="*/ 102860 w 102860"/>
                    <a:gd name="connsiteY25" fmla="*/ 46307 h 92606"/>
                    <a:gd name="connsiteX26" fmla="*/ 92583 w 102860"/>
                    <a:gd name="connsiteY26" fmla="*/ 36020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2860" h="92606">
                      <a:moveTo>
                        <a:pt x="92583" y="36020"/>
                      </a:moveTo>
                      <a:lnTo>
                        <a:pt x="69228" y="36020"/>
                      </a:lnTo>
                      <a:lnTo>
                        <a:pt x="80915" y="15808"/>
                      </a:lnTo>
                      <a:cubicBezTo>
                        <a:pt x="83953" y="11007"/>
                        <a:pt x="82544" y="4654"/>
                        <a:pt x="77753" y="1606"/>
                      </a:cubicBezTo>
                      <a:cubicBezTo>
                        <a:pt x="72952" y="-1442"/>
                        <a:pt x="66599" y="-23"/>
                        <a:pt x="63551" y="4769"/>
                      </a:cubicBezTo>
                      <a:cubicBezTo>
                        <a:pt x="63389" y="5007"/>
                        <a:pt x="63256" y="5264"/>
                        <a:pt x="63113" y="5521"/>
                      </a:cubicBezTo>
                      <a:lnTo>
                        <a:pt x="51435" y="25733"/>
                      </a:lnTo>
                      <a:lnTo>
                        <a:pt x="39757" y="5521"/>
                      </a:lnTo>
                      <a:cubicBezTo>
                        <a:pt x="36709" y="720"/>
                        <a:pt x="30356" y="-689"/>
                        <a:pt x="25556" y="2359"/>
                      </a:cubicBezTo>
                      <a:cubicBezTo>
                        <a:pt x="21041" y="5226"/>
                        <a:pt x="19479" y="11065"/>
                        <a:pt x="21965" y="15808"/>
                      </a:cubicBezTo>
                      <a:lnTo>
                        <a:pt x="33642" y="36020"/>
                      </a:lnTo>
                      <a:lnTo>
                        <a:pt x="10287" y="36020"/>
                      </a:lnTo>
                      <a:cubicBezTo>
                        <a:pt x="4601" y="36020"/>
                        <a:pt x="0" y="40621"/>
                        <a:pt x="0" y="46307"/>
                      </a:cubicBezTo>
                      <a:cubicBezTo>
                        <a:pt x="0" y="51984"/>
                        <a:pt x="4601" y="56604"/>
                        <a:pt x="10287" y="56604"/>
                      </a:cubicBezTo>
                      <a:lnTo>
                        <a:pt x="33633" y="56604"/>
                      </a:lnTo>
                      <a:lnTo>
                        <a:pt x="21955" y="76806"/>
                      </a:lnTo>
                      <a:cubicBezTo>
                        <a:pt x="18907" y="81607"/>
                        <a:pt x="20317" y="87969"/>
                        <a:pt x="25117" y="90998"/>
                      </a:cubicBezTo>
                      <a:cubicBezTo>
                        <a:pt x="29908" y="94046"/>
                        <a:pt x="36271" y="92637"/>
                        <a:pt x="39310" y="87836"/>
                      </a:cubicBezTo>
                      <a:cubicBezTo>
                        <a:pt x="39472" y="87598"/>
                        <a:pt x="39614" y="87350"/>
                        <a:pt x="39748" y="87093"/>
                      </a:cubicBezTo>
                      <a:lnTo>
                        <a:pt x="51425" y="66891"/>
                      </a:lnTo>
                      <a:lnTo>
                        <a:pt x="63103" y="87093"/>
                      </a:lnTo>
                      <a:cubicBezTo>
                        <a:pt x="66151" y="91894"/>
                        <a:pt x="72514" y="93303"/>
                        <a:pt x="77305" y="90255"/>
                      </a:cubicBezTo>
                      <a:cubicBezTo>
                        <a:pt x="81820" y="87388"/>
                        <a:pt x="83382" y="81550"/>
                        <a:pt x="80905" y="76806"/>
                      </a:cubicBezTo>
                      <a:lnTo>
                        <a:pt x="69218" y="56604"/>
                      </a:lnTo>
                      <a:lnTo>
                        <a:pt x="92573" y="56604"/>
                      </a:lnTo>
                      <a:cubicBezTo>
                        <a:pt x="98260" y="56604"/>
                        <a:pt x="102860" y="51984"/>
                        <a:pt x="102860" y="46307"/>
                      </a:cubicBezTo>
                      <a:cubicBezTo>
                        <a:pt x="102870" y="40630"/>
                        <a:pt x="98269" y="36020"/>
                        <a:pt x="92583" y="36020"/>
                      </a:cubicBezTo>
                      <a:close/>
                    </a:path>
                  </a:pathLst>
                </a:custGeom>
                <a:solidFill>
                  <a:schemeClr val="bg1"/>
                </a:solid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44F50241-1DCE-4186-9741-1B5B51B1A108}"/>
                    </a:ext>
                  </a:extLst>
                </p:cNvPr>
                <p:cNvSpPr/>
                <p:nvPr/>
              </p:nvSpPr>
              <p:spPr>
                <a:xfrm>
                  <a:off x="6863567" y="1493141"/>
                  <a:ext cx="102860" cy="92613"/>
                </a:xfrm>
                <a:custGeom>
                  <a:avLst/>
                  <a:gdLst>
                    <a:gd name="connsiteX0" fmla="*/ 92583 w 102860"/>
                    <a:gd name="connsiteY0" fmla="*/ 36020 h 92613"/>
                    <a:gd name="connsiteX1" fmla="*/ 69228 w 102860"/>
                    <a:gd name="connsiteY1" fmla="*/ 36020 h 92613"/>
                    <a:gd name="connsiteX2" fmla="*/ 80915 w 102860"/>
                    <a:gd name="connsiteY2" fmla="*/ 15808 h 92613"/>
                    <a:gd name="connsiteX3" fmla="*/ 77753 w 102860"/>
                    <a:gd name="connsiteY3" fmla="*/ 1606 h 92613"/>
                    <a:gd name="connsiteX4" fmla="*/ 63551 w 102860"/>
                    <a:gd name="connsiteY4" fmla="*/ 4769 h 92613"/>
                    <a:gd name="connsiteX5" fmla="*/ 63113 w 102860"/>
                    <a:gd name="connsiteY5" fmla="*/ 5521 h 92613"/>
                    <a:gd name="connsiteX6" fmla="*/ 51435 w 102860"/>
                    <a:gd name="connsiteY6" fmla="*/ 25733 h 92613"/>
                    <a:gd name="connsiteX7" fmla="*/ 39757 w 102860"/>
                    <a:gd name="connsiteY7" fmla="*/ 5521 h 92613"/>
                    <a:gd name="connsiteX8" fmla="*/ 25556 w 102860"/>
                    <a:gd name="connsiteY8" fmla="*/ 2359 h 92613"/>
                    <a:gd name="connsiteX9" fmla="*/ 21965 w 102860"/>
                    <a:gd name="connsiteY9" fmla="*/ 15808 h 92613"/>
                    <a:gd name="connsiteX10" fmla="*/ 33642 w 102860"/>
                    <a:gd name="connsiteY10" fmla="*/ 36020 h 92613"/>
                    <a:gd name="connsiteX11" fmla="*/ 10287 w 102860"/>
                    <a:gd name="connsiteY11" fmla="*/ 36020 h 92613"/>
                    <a:gd name="connsiteX12" fmla="*/ 0 w 102860"/>
                    <a:gd name="connsiteY12" fmla="*/ 46307 h 92613"/>
                    <a:gd name="connsiteX13" fmla="*/ 10287 w 102860"/>
                    <a:gd name="connsiteY13" fmla="*/ 56604 h 92613"/>
                    <a:gd name="connsiteX14" fmla="*/ 33633 w 102860"/>
                    <a:gd name="connsiteY14" fmla="*/ 56604 h 92613"/>
                    <a:gd name="connsiteX15" fmla="*/ 21955 w 102860"/>
                    <a:gd name="connsiteY15" fmla="*/ 76806 h 92613"/>
                    <a:gd name="connsiteX16" fmla="*/ 25117 w 102860"/>
                    <a:gd name="connsiteY16" fmla="*/ 90998 h 92613"/>
                    <a:gd name="connsiteX17" fmla="*/ 39310 w 102860"/>
                    <a:gd name="connsiteY17" fmla="*/ 87836 h 92613"/>
                    <a:gd name="connsiteX18" fmla="*/ 39748 w 102860"/>
                    <a:gd name="connsiteY18" fmla="*/ 87093 h 92613"/>
                    <a:gd name="connsiteX19" fmla="*/ 51425 w 102860"/>
                    <a:gd name="connsiteY19" fmla="*/ 66891 h 92613"/>
                    <a:gd name="connsiteX20" fmla="*/ 63103 w 102860"/>
                    <a:gd name="connsiteY20" fmla="*/ 87093 h 92613"/>
                    <a:gd name="connsiteX21" fmla="*/ 76991 w 102860"/>
                    <a:gd name="connsiteY21" fmla="*/ 91446 h 92613"/>
                    <a:gd name="connsiteX22" fmla="*/ 81334 w 102860"/>
                    <a:gd name="connsiteY22" fmla="*/ 77549 h 92613"/>
                    <a:gd name="connsiteX23" fmla="*/ 80905 w 102860"/>
                    <a:gd name="connsiteY23" fmla="*/ 76806 h 92613"/>
                    <a:gd name="connsiteX24" fmla="*/ 69218 w 102860"/>
                    <a:gd name="connsiteY24" fmla="*/ 56604 h 92613"/>
                    <a:gd name="connsiteX25" fmla="*/ 92573 w 102860"/>
                    <a:gd name="connsiteY25" fmla="*/ 56604 h 92613"/>
                    <a:gd name="connsiteX26" fmla="*/ 102860 w 102860"/>
                    <a:gd name="connsiteY26" fmla="*/ 46307 h 92613"/>
                    <a:gd name="connsiteX27" fmla="*/ 92583 w 102860"/>
                    <a:gd name="connsiteY27" fmla="*/ 36020 h 9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860" h="92613">
                      <a:moveTo>
                        <a:pt x="92583" y="36020"/>
                      </a:moveTo>
                      <a:lnTo>
                        <a:pt x="69228" y="36020"/>
                      </a:lnTo>
                      <a:lnTo>
                        <a:pt x="80915" y="15808"/>
                      </a:lnTo>
                      <a:cubicBezTo>
                        <a:pt x="83953" y="11007"/>
                        <a:pt x="82544" y="4654"/>
                        <a:pt x="77753" y="1606"/>
                      </a:cubicBezTo>
                      <a:cubicBezTo>
                        <a:pt x="72952" y="-1442"/>
                        <a:pt x="66599" y="-23"/>
                        <a:pt x="63551" y="4769"/>
                      </a:cubicBezTo>
                      <a:cubicBezTo>
                        <a:pt x="63389" y="5007"/>
                        <a:pt x="63256" y="5264"/>
                        <a:pt x="63113" y="5521"/>
                      </a:cubicBezTo>
                      <a:lnTo>
                        <a:pt x="51435" y="25733"/>
                      </a:lnTo>
                      <a:lnTo>
                        <a:pt x="39757" y="5521"/>
                      </a:lnTo>
                      <a:cubicBezTo>
                        <a:pt x="36709" y="720"/>
                        <a:pt x="30356" y="-689"/>
                        <a:pt x="25556" y="2359"/>
                      </a:cubicBezTo>
                      <a:cubicBezTo>
                        <a:pt x="21041" y="5226"/>
                        <a:pt x="19479" y="11065"/>
                        <a:pt x="21965" y="15808"/>
                      </a:cubicBezTo>
                      <a:lnTo>
                        <a:pt x="33642" y="36020"/>
                      </a:lnTo>
                      <a:lnTo>
                        <a:pt x="10287" y="36020"/>
                      </a:lnTo>
                      <a:cubicBezTo>
                        <a:pt x="4601" y="36020"/>
                        <a:pt x="0" y="40621"/>
                        <a:pt x="0" y="46307"/>
                      </a:cubicBezTo>
                      <a:cubicBezTo>
                        <a:pt x="0" y="51984"/>
                        <a:pt x="4601" y="56604"/>
                        <a:pt x="10287" y="56604"/>
                      </a:cubicBezTo>
                      <a:lnTo>
                        <a:pt x="33633" y="56604"/>
                      </a:lnTo>
                      <a:lnTo>
                        <a:pt x="21955" y="76806"/>
                      </a:lnTo>
                      <a:cubicBezTo>
                        <a:pt x="18907" y="81607"/>
                        <a:pt x="20317" y="87969"/>
                        <a:pt x="25117" y="90998"/>
                      </a:cubicBezTo>
                      <a:cubicBezTo>
                        <a:pt x="29908" y="94046"/>
                        <a:pt x="36271" y="92637"/>
                        <a:pt x="39310" y="87836"/>
                      </a:cubicBezTo>
                      <a:cubicBezTo>
                        <a:pt x="39472" y="87598"/>
                        <a:pt x="39614" y="87350"/>
                        <a:pt x="39748" y="87093"/>
                      </a:cubicBezTo>
                      <a:lnTo>
                        <a:pt x="51425" y="66891"/>
                      </a:lnTo>
                      <a:lnTo>
                        <a:pt x="63103" y="87093"/>
                      </a:lnTo>
                      <a:cubicBezTo>
                        <a:pt x="65742" y="92132"/>
                        <a:pt x="71961" y="94065"/>
                        <a:pt x="76991" y="91446"/>
                      </a:cubicBezTo>
                      <a:cubicBezTo>
                        <a:pt x="82020" y="88808"/>
                        <a:pt x="83963" y="82588"/>
                        <a:pt x="81334" y="77549"/>
                      </a:cubicBezTo>
                      <a:cubicBezTo>
                        <a:pt x="81201" y="77311"/>
                        <a:pt x="81058" y="77044"/>
                        <a:pt x="80905" y="76806"/>
                      </a:cubicBezTo>
                      <a:lnTo>
                        <a:pt x="69218" y="56604"/>
                      </a:lnTo>
                      <a:lnTo>
                        <a:pt x="92573" y="56604"/>
                      </a:lnTo>
                      <a:cubicBezTo>
                        <a:pt x="98260" y="56604"/>
                        <a:pt x="102860" y="51984"/>
                        <a:pt x="102860" y="46307"/>
                      </a:cubicBezTo>
                      <a:cubicBezTo>
                        <a:pt x="102870" y="40630"/>
                        <a:pt x="98269" y="36020"/>
                        <a:pt x="92583" y="36020"/>
                      </a:cubicBezTo>
                      <a:close/>
                    </a:path>
                  </a:pathLst>
                </a:custGeom>
                <a:solidFill>
                  <a:schemeClr val="bg1"/>
                </a:soli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23EAA1A6-7BA7-412F-A80A-4C9F24CBD112}"/>
                    </a:ext>
                  </a:extLst>
                </p:cNvPr>
                <p:cNvSpPr/>
                <p:nvPr/>
              </p:nvSpPr>
              <p:spPr>
                <a:xfrm>
                  <a:off x="6987011" y="1493138"/>
                  <a:ext cx="102870" cy="92616"/>
                </a:xfrm>
                <a:custGeom>
                  <a:avLst/>
                  <a:gdLst>
                    <a:gd name="connsiteX0" fmla="*/ 92583 w 102870"/>
                    <a:gd name="connsiteY0" fmla="*/ 36023 h 92616"/>
                    <a:gd name="connsiteX1" fmla="*/ 69237 w 102870"/>
                    <a:gd name="connsiteY1" fmla="*/ 36023 h 92616"/>
                    <a:gd name="connsiteX2" fmla="*/ 80915 w 102870"/>
                    <a:gd name="connsiteY2" fmla="*/ 15811 h 92616"/>
                    <a:gd name="connsiteX3" fmla="*/ 76562 w 102870"/>
                    <a:gd name="connsiteY3" fmla="*/ 1924 h 92616"/>
                    <a:gd name="connsiteX4" fmla="*/ 63113 w 102870"/>
                    <a:gd name="connsiteY4" fmla="*/ 5524 h 92616"/>
                    <a:gd name="connsiteX5" fmla="*/ 51445 w 102870"/>
                    <a:gd name="connsiteY5" fmla="*/ 25736 h 92616"/>
                    <a:gd name="connsiteX6" fmla="*/ 39757 w 102870"/>
                    <a:gd name="connsiteY6" fmla="*/ 5524 h 92616"/>
                    <a:gd name="connsiteX7" fmla="*/ 25879 w 102870"/>
                    <a:gd name="connsiteY7" fmla="*/ 1172 h 92616"/>
                    <a:gd name="connsiteX8" fmla="*/ 21527 w 102870"/>
                    <a:gd name="connsiteY8" fmla="*/ 15059 h 92616"/>
                    <a:gd name="connsiteX9" fmla="*/ 21965 w 102870"/>
                    <a:gd name="connsiteY9" fmla="*/ 15811 h 92616"/>
                    <a:gd name="connsiteX10" fmla="*/ 33642 w 102870"/>
                    <a:gd name="connsiteY10" fmla="*/ 36023 h 92616"/>
                    <a:gd name="connsiteX11" fmla="*/ 10287 w 102870"/>
                    <a:gd name="connsiteY11" fmla="*/ 36023 h 92616"/>
                    <a:gd name="connsiteX12" fmla="*/ 0 w 102870"/>
                    <a:gd name="connsiteY12" fmla="*/ 46310 h 92616"/>
                    <a:gd name="connsiteX13" fmla="*/ 10287 w 102870"/>
                    <a:gd name="connsiteY13" fmla="*/ 56607 h 92616"/>
                    <a:gd name="connsiteX14" fmla="*/ 33633 w 102870"/>
                    <a:gd name="connsiteY14" fmla="*/ 56607 h 92616"/>
                    <a:gd name="connsiteX15" fmla="*/ 21955 w 102870"/>
                    <a:gd name="connsiteY15" fmla="*/ 76810 h 92616"/>
                    <a:gd name="connsiteX16" fmla="*/ 25117 w 102870"/>
                    <a:gd name="connsiteY16" fmla="*/ 91002 h 92616"/>
                    <a:gd name="connsiteX17" fmla="*/ 39319 w 102870"/>
                    <a:gd name="connsiteY17" fmla="*/ 87839 h 92616"/>
                    <a:gd name="connsiteX18" fmla="*/ 39748 w 102870"/>
                    <a:gd name="connsiteY18" fmla="*/ 87097 h 92616"/>
                    <a:gd name="connsiteX19" fmla="*/ 51435 w 102870"/>
                    <a:gd name="connsiteY19" fmla="*/ 66894 h 92616"/>
                    <a:gd name="connsiteX20" fmla="*/ 63103 w 102870"/>
                    <a:gd name="connsiteY20" fmla="*/ 87097 h 92616"/>
                    <a:gd name="connsiteX21" fmla="*/ 77000 w 102870"/>
                    <a:gd name="connsiteY21" fmla="*/ 91449 h 92616"/>
                    <a:gd name="connsiteX22" fmla="*/ 81334 w 102870"/>
                    <a:gd name="connsiteY22" fmla="*/ 77552 h 92616"/>
                    <a:gd name="connsiteX23" fmla="*/ 80905 w 102870"/>
                    <a:gd name="connsiteY23" fmla="*/ 76810 h 92616"/>
                    <a:gd name="connsiteX24" fmla="*/ 69228 w 102870"/>
                    <a:gd name="connsiteY24" fmla="*/ 56607 h 92616"/>
                    <a:gd name="connsiteX25" fmla="*/ 92583 w 102870"/>
                    <a:gd name="connsiteY25" fmla="*/ 56607 h 92616"/>
                    <a:gd name="connsiteX26" fmla="*/ 102870 w 102870"/>
                    <a:gd name="connsiteY26" fmla="*/ 46310 h 92616"/>
                    <a:gd name="connsiteX27" fmla="*/ 92583 w 102870"/>
                    <a:gd name="connsiteY27" fmla="*/ 36023 h 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870" h="92616">
                      <a:moveTo>
                        <a:pt x="92583" y="36023"/>
                      </a:moveTo>
                      <a:lnTo>
                        <a:pt x="69237" y="36023"/>
                      </a:lnTo>
                      <a:lnTo>
                        <a:pt x="80915" y="15811"/>
                      </a:lnTo>
                      <a:cubicBezTo>
                        <a:pt x="83544" y="10773"/>
                        <a:pt x="81601" y="4553"/>
                        <a:pt x="76562" y="1924"/>
                      </a:cubicBezTo>
                      <a:cubicBezTo>
                        <a:pt x="71838" y="-553"/>
                        <a:pt x="65989" y="1010"/>
                        <a:pt x="63113" y="5524"/>
                      </a:cubicBezTo>
                      <a:lnTo>
                        <a:pt x="51445" y="25736"/>
                      </a:lnTo>
                      <a:lnTo>
                        <a:pt x="39757" y="5524"/>
                      </a:lnTo>
                      <a:cubicBezTo>
                        <a:pt x="37128" y="486"/>
                        <a:pt x="30909" y="-1457"/>
                        <a:pt x="25879" y="1172"/>
                      </a:cubicBezTo>
                      <a:cubicBezTo>
                        <a:pt x="20841" y="3800"/>
                        <a:pt x="18907" y="10030"/>
                        <a:pt x="21527" y="15059"/>
                      </a:cubicBezTo>
                      <a:cubicBezTo>
                        <a:pt x="21669" y="15307"/>
                        <a:pt x="21803" y="15564"/>
                        <a:pt x="21965" y="15811"/>
                      </a:cubicBezTo>
                      <a:lnTo>
                        <a:pt x="33642" y="36023"/>
                      </a:lnTo>
                      <a:lnTo>
                        <a:pt x="10287" y="36023"/>
                      </a:lnTo>
                      <a:cubicBezTo>
                        <a:pt x="4601" y="36023"/>
                        <a:pt x="0" y="40624"/>
                        <a:pt x="0" y="46310"/>
                      </a:cubicBezTo>
                      <a:cubicBezTo>
                        <a:pt x="0" y="51987"/>
                        <a:pt x="4601" y="56607"/>
                        <a:pt x="10287" y="56607"/>
                      </a:cubicBezTo>
                      <a:lnTo>
                        <a:pt x="33633" y="56607"/>
                      </a:lnTo>
                      <a:lnTo>
                        <a:pt x="21955" y="76810"/>
                      </a:lnTo>
                      <a:cubicBezTo>
                        <a:pt x="18917" y="81610"/>
                        <a:pt x="20326" y="87973"/>
                        <a:pt x="25117" y="91002"/>
                      </a:cubicBezTo>
                      <a:cubicBezTo>
                        <a:pt x="29908" y="94050"/>
                        <a:pt x="36271" y="92640"/>
                        <a:pt x="39319" y="87839"/>
                      </a:cubicBezTo>
                      <a:cubicBezTo>
                        <a:pt x="39472" y="87601"/>
                        <a:pt x="39614" y="87354"/>
                        <a:pt x="39748" y="87097"/>
                      </a:cubicBezTo>
                      <a:lnTo>
                        <a:pt x="51435" y="66894"/>
                      </a:lnTo>
                      <a:lnTo>
                        <a:pt x="63103" y="87097"/>
                      </a:lnTo>
                      <a:cubicBezTo>
                        <a:pt x="65742" y="92135"/>
                        <a:pt x="71961" y="94069"/>
                        <a:pt x="77000" y="91449"/>
                      </a:cubicBezTo>
                      <a:cubicBezTo>
                        <a:pt x="82020" y="88811"/>
                        <a:pt x="83972" y="82591"/>
                        <a:pt x="81334" y="77552"/>
                      </a:cubicBezTo>
                      <a:cubicBezTo>
                        <a:pt x="81201" y="77314"/>
                        <a:pt x="81058" y="77048"/>
                        <a:pt x="80905" y="76810"/>
                      </a:cubicBezTo>
                      <a:lnTo>
                        <a:pt x="69228" y="56607"/>
                      </a:lnTo>
                      <a:lnTo>
                        <a:pt x="92583" y="56607"/>
                      </a:lnTo>
                      <a:cubicBezTo>
                        <a:pt x="98269" y="56607"/>
                        <a:pt x="102870" y="51987"/>
                        <a:pt x="102870" y="46310"/>
                      </a:cubicBezTo>
                      <a:cubicBezTo>
                        <a:pt x="102870" y="40634"/>
                        <a:pt x="98269" y="36023"/>
                        <a:pt x="92583" y="36023"/>
                      </a:cubicBezTo>
                      <a:close/>
                    </a:path>
                  </a:pathLst>
                </a:custGeom>
                <a:solidFill>
                  <a:schemeClr val="bg1"/>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5E9C791C-7F70-4639-94D9-92467147FC3A}"/>
                    </a:ext>
                  </a:extLst>
                </p:cNvPr>
                <p:cNvSpPr/>
                <p:nvPr/>
              </p:nvSpPr>
              <p:spPr>
                <a:xfrm>
                  <a:off x="7110456" y="1493138"/>
                  <a:ext cx="102860" cy="92616"/>
                </a:xfrm>
                <a:custGeom>
                  <a:avLst/>
                  <a:gdLst>
                    <a:gd name="connsiteX0" fmla="*/ 92583 w 102860"/>
                    <a:gd name="connsiteY0" fmla="*/ 36023 h 92616"/>
                    <a:gd name="connsiteX1" fmla="*/ 69237 w 102860"/>
                    <a:gd name="connsiteY1" fmla="*/ 36023 h 92616"/>
                    <a:gd name="connsiteX2" fmla="*/ 80915 w 102860"/>
                    <a:gd name="connsiteY2" fmla="*/ 15811 h 92616"/>
                    <a:gd name="connsiteX3" fmla="*/ 76571 w 102860"/>
                    <a:gd name="connsiteY3" fmla="*/ 1924 h 92616"/>
                    <a:gd name="connsiteX4" fmla="*/ 63122 w 102860"/>
                    <a:gd name="connsiteY4" fmla="*/ 5524 h 92616"/>
                    <a:gd name="connsiteX5" fmla="*/ 51435 w 102860"/>
                    <a:gd name="connsiteY5" fmla="*/ 25736 h 92616"/>
                    <a:gd name="connsiteX6" fmla="*/ 39767 w 102860"/>
                    <a:gd name="connsiteY6" fmla="*/ 5524 h 92616"/>
                    <a:gd name="connsiteX7" fmla="*/ 25879 w 102860"/>
                    <a:gd name="connsiteY7" fmla="*/ 1172 h 92616"/>
                    <a:gd name="connsiteX8" fmla="*/ 21536 w 102860"/>
                    <a:gd name="connsiteY8" fmla="*/ 15059 h 92616"/>
                    <a:gd name="connsiteX9" fmla="*/ 21965 w 102860"/>
                    <a:gd name="connsiteY9" fmla="*/ 15811 h 92616"/>
                    <a:gd name="connsiteX10" fmla="*/ 33652 w 102860"/>
                    <a:gd name="connsiteY10" fmla="*/ 36023 h 92616"/>
                    <a:gd name="connsiteX11" fmla="*/ 10287 w 102860"/>
                    <a:gd name="connsiteY11" fmla="*/ 36023 h 92616"/>
                    <a:gd name="connsiteX12" fmla="*/ 0 w 102860"/>
                    <a:gd name="connsiteY12" fmla="*/ 46310 h 92616"/>
                    <a:gd name="connsiteX13" fmla="*/ 10287 w 102860"/>
                    <a:gd name="connsiteY13" fmla="*/ 56607 h 92616"/>
                    <a:gd name="connsiteX14" fmla="*/ 33642 w 102860"/>
                    <a:gd name="connsiteY14" fmla="*/ 56607 h 92616"/>
                    <a:gd name="connsiteX15" fmla="*/ 21955 w 102860"/>
                    <a:gd name="connsiteY15" fmla="*/ 76810 h 92616"/>
                    <a:gd name="connsiteX16" fmla="*/ 25117 w 102860"/>
                    <a:gd name="connsiteY16" fmla="*/ 91002 h 92616"/>
                    <a:gd name="connsiteX17" fmla="*/ 39310 w 102860"/>
                    <a:gd name="connsiteY17" fmla="*/ 87839 h 92616"/>
                    <a:gd name="connsiteX18" fmla="*/ 39757 w 102860"/>
                    <a:gd name="connsiteY18" fmla="*/ 87097 h 92616"/>
                    <a:gd name="connsiteX19" fmla="*/ 51425 w 102860"/>
                    <a:gd name="connsiteY19" fmla="*/ 66894 h 92616"/>
                    <a:gd name="connsiteX20" fmla="*/ 63113 w 102860"/>
                    <a:gd name="connsiteY20" fmla="*/ 87097 h 92616"/>
                    <a:gd name="connsiteX21" fmla="*/ 76991 w 102860"/>
                    <a:gd name="connsiteY21" fmla="*/ 91449 h 92616"/>
                    <a:gd name="connsiteX22" fmla="*/ 81343 w 102860"/>
                    <a:gd name="connsiteY22" fmla="*/ 77552 h 92616"/>
                    <a:gd name="connsiteX23" fmla="*/ 80905 w 102860"/>
                    <a:gd name="connsiteY23" fmla="*/ 76810 h 92616"/>
                    <a:gd name="connsiteX24" fmla="*/ 69228 w 102860"/>
                    <a:gd name="connsiteY24" fmla="*/ 56607 h 92616"/>
                    <a:gd name="connsiteX25" fmla="*/ 92573 w 102860"/>
                    <a:gd name="connsiteY25" fmla="*/ 56607 h 92616"/>
                    <a:gd name="connsiteX26" fmla="*/ 102860 w 102860"/>
                    <a:gd name="connsiteY26" fmla="*/ 46310 h 92616"/>
                    <a:gd name="connsiteX27" fmla="*/ 92583 w 102860"/>
                    <a:gd name="connsiteY27" fmla="*/ 36023 h 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860" h="92616">
                      <a:moveTo>
                        <a:pt x="92583" y="36023"/>
                      </a:moveTo>
                      <a:lnTo>
                        <a:pt x="69237" y="36023"/>
                      </a:lnTo>
                      <a:lnTo>
                        <a:pt x="80915" y="15811"/>
                      </a:lnTo>
                      <a:cubicBezTo>
                        <a:pt x="83544" y="10773"/>
                        <a:pt x="81601" y="4553"/>
                        <a:pt x="76571" y="1924"/>
                      </a:cubicBezTo>
                      <a:cubicBezTo>
                        <a:pt x="71828" y="-553"/>
                        <a:pt x="65989" y="1010"/>
                        <a:pt x="63122" y="5524"/>
                      </a:cubicBezTo>
                      <a:lnTo>
                        <a:pt x="51435" y="25736"/>
                      </a:lnTo>
                      <a:lnTo>
                        <a:pt x="39767" y="5524"/>
                      </a:lnTo>
                      <a:cubicBezTo>
                        <a:pt x="37128" y="486"/>
                        <a:pt x="30909" y="-1457"/>
                        <a:pt x="25879" y="1172"/>
                      </a:cubicBezTo>
                      <a:cubicBezTo>
                        <a:pt x="20850" y="3800"/>
                        <a:pt x="18898" y="10030"/>
                        <a:pt x="21536" y="15059"/>
                      </a:cubicBezTo>
                      <a:cubicBezTo>
                        <a:pt x="21669" y="15307"/>
                        <a:pt x="21812" y="15564"/>
                        <a:pt x="21965" y="15811"/>
                      </a:cubicBezTo>
                      <a:lnTo>
                        <a:pt x="33652" y="36023"/>
                      </a:lnTo>
                      <a:lnTo>
                        <a:pt x="10287" y="36023"/>
                      </a:lnTo>
                      <a:cubicBezTo>
                        <a:pt x="4601" y="36023"/>
                        <a:pt x="0" y="40624"/>
                        <a:pt x="0" y="46310"/>
                      </a:cubicBezTo>
                      <a:cubicBezTo>
                        <a:pt x="0" y="51987"/>
                        <a:pt x="4601" y="56607"/>
                        <a:pt x="10287" y="56607"/>
                      </a:cubicBezTo>
                      <a:lnTo>
                        <a:pt x="33642" y="56607"/>
                      </a:lnTo>
                      <a:lnTo>
                        <a:pt x="21955" y="76810"/>
                      </a:lnTo>
                      <a:cubicBezTo>
                        <a:pt x="18907" y="81610"/>
                        <a:pt x="20317" y="87973"/>
                        <a:pt x="25117" y="91002"/>
                      </a:cubicBezTo>
                      <a:cubicBezTo>
                        <a:pt x="29918" y="94050"/>
                        <a:pt x="36271" y="92640"/>
                        <a:pt x="39310" y="87839"/>
                      </a:cubicBezTo>
                      <a:cubicBezTo>
                        <a:pt x="39481" y="87601"/>
                        <a:pt x="39614" y="87354"/>
                        <a:pt x="39757" y="87097"/>
                      </a:cubicBezTo>
                      <a:lnTo>
                        <a:pt x="51425" y="66894"/>
                      </a:lnTo>
                      <a:lnTo>
                        <a:pt x="63113" y="87097"/>
                      </a:lnTo>
                      <a:cubicBezTo>
                        <a:pt x="65742" y="92135"/>
                        <a:pt x="71961" y="94069"/>
                        <a:pt x="76991" y="91449"/>
                      </a:cubicBezTo>
                      <a:cubicBezTo>
                        <a:pt x="82029" y="88811"/>
                        <a:pt x="83972" y="82591"/>
                        <a:pt x="81343" y="77552"/>
                      </a:cubicBezTo>
                      <a:cubicBezTo>
                        <a:pt x="81201" y="77314"/>
                        <a:pt x="81067" y="77048"/>
                        <a:pt x="80905" y="76810"/>
                      </a:cubicBezTo>
                      <a:lnTo>
                        <a:pt x="69228" y="56607"/>
                      </a:lnTo>
                      <a:lnTo>
                        <a:pt x="92573" y="56607"/>
                      </a:lnTo>
                      <a:cubicBezTo>
                        <a:pt x="98260" y="56607"/>
                        <a:pt x="102860" y="51987"/>
                        <a:pt x="102860" y="46310"/>
                      </a:cubicBezTo>
                      <a:cubicBezTo>
                        <a:pt x="102870" y="40634"/>
                        <a:pt x="98269" y="36023"/>
                        <a:pt x="92583" y="36023"/>
                      </a:cubicBezTo>
                      <a:close/>
                    </a:path>
                  </a:pathLst>
                </a:custGeom>
                <a:solidFill>
                  <a:schemeClr val="bg1"/>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6CA269ED-8102-4042-80C9-D1B59660AE5E}"/>
                    </a:ext>
                  </a:extLst>
                </p:cNvPr>
                <p:cNvSpPr/>
                <p:nvPr/>
              </p:nvSpPr>
              <p:spPr>
                <a:xfrm>
                  <a:off x="6647531" y="1215408"/>
                  <a:ext cx="658387" cy="195462"/>
                </a:xfrm>
                <a:custGeom>
                  <a:avLst/>
                  <a:gdLst>
                    <a:gd name="connsiteX0" fmla="*/ 615791 w 658387"/>
                    <a:gd name="connsiteY0" fmla="*/ 0 h 195462"/>
                    <a:gd name="connsiteX1" fmla="*/ 42596 w 658387"/>
                    <a:gd name="connsiteY1" fmla="*/ 0 h 195462"/>
                    <a:gd name="connsiteX2" fmla="*/ 0 w 658387"/>
                    <a:gd name="connsiteY2" fmla="*/ 42596 h 195462"/>
                    <a:gd name="connsiteX3" fmla="*/ 0 w 658387"/>
                    <a:gd name="connsiteY3" fmla="*/ 42596 h 195462"/>
                    <a:gd name="connsiteX4" fmla="*/ 0 w 658387"/>
                    <a:gd name="connsiteY4" fmla="*/ 152867 h 195462"/>
                    <a:gd name="connsiteX5" fmla="*/ 42596 w 658387"/>
                    <a:gd name="connsiteY5" fmla="*/ 195463 h 195462"/>
                    <a:gd name="connsiteX6" fmla="*/ 42596 w 658387"/>
                    <a:gd name="connsiteY6" fmla="*/ 195463 h 195462"/>
                    <a:gd name="connsiteX7" fmla="*/ 615791 w 658387"/>
                    <a:gd name="connsiteY7" fmla="*/ 195463 h 195462"/>
                    <a:gd name="connsiteX8" fmla="*/ 658387 w 658387"/>
                    <a:gd name="connsiteY8" fmla="*/ 152867 h 195462"/>
                    <a:gd name="connsiteX9" fmla="*/ 658387 w 658387"/>
                    <a:gd name="connsiteY9" fmla="*/ 152867 h 195462"/>
                    <a:gd name="connsiteX10" fmla="*/ 658387 w 658387"/>
                    <a:gd name="connsiteY10" fmla="*/ 42596 h 195462"/>
                    <a:gd name="connsiteX11" fmla="*/ 615791 w 658387"/>
                    <a:gd name="connsiteY11" fmla="*/ 0 h 195462"/>
                    <a:gd name="connsiteX12" fmla="*/ 637813 w 658387"/>
                    <a:gd name="connsiteY12" fmla="*/ 152867 h 195462"/>
                    <a:gd name="connsiteX13" fmla="*/ 615791 w 658387"/>
                    <a:gd name="connsiteY13" fmla="*/ 174889 h 195462"/>
                    <a:gd name="connsiteX14" fmla="*/ 42596 w 658387"/>
                    <a:gd name="connsiteY14" fmla="*/ 174889 h 195462"/>
                    <a:gd name="connsiteX15" fmla="*/ 20574 w 658387"/>
                    <a:gd name="connsiteY15" fmla="*/ 152867 h 195462"/>
                    <a:gd name="connsiteX16" fmla="*/ 20574 w 658387"/>
                    <a:gd name="connsiteY16" fmla="*/ 152867 h 195462"/>
                    <a:gd name="connsiteX17" fmla="*/ 20574 w 658387"/>
                    <a:gd name="connsiteY17" fmla="*/ 42596 h 195462"/>
                    <a:gd name="connsiteX18" fmla="*/ 42596 w 658387"/>
                    <a:gd name="connsiteY18" fmla="*/ 20574 h 195462"/>
                    <a:gd name="connsiteX19" fmla="*/ 615791 w 658387"/>
                    <a:gd name="connsiteY19" fmla="*/ 20574 h 195462"/>
                    <a:gd name="connsiteX20" fmla="*/ 637813 w 658387"/>
                    <a:gd name="connsiteY20" fmla="*/ 42596 h 195462"/>
                    <a:gd name="connsiteX21" fmla="*/ 637813 w 658387"/>
                    <a:gd name="connsiteY21" fmla="*/ 152867 h 19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8387" h="195462">
                      <a:moveTo>
                        <a:pt x="615791" y="0"/>
                      </a:moveTo>
                      <a:lnTo>
                        <a:pt x="42596" y="0"/>
                      </a:lnTo>
                      <a:cubicBezTo>
                        <a:pt x="19069" y="0"/>
                        <a:pt x="0" y="19069"/>
                        <a:pt x="0" y="42596"/>
                      </a:cubicBezTo>
                      <a:lnTo>
                        <a:pt x="0" y="42596"/>
                      </a:lnTo>
                      <a:lnTo>
                        <a:pt x="0" y="152867"/>
                      </a:lnTo>
                      <a:cubicBezTo>
                        <a:pt x="0" y="176393"/>
                        <a:pt x="19069" y="195463"/>
                        <a:pt x="42596" y="195463"/>
                      </a:cubicBezTo>
                      <a:lnTo>
                        <a:pt x="42596" y="195463"/>
                      </a:lnTo>
                      <a:lnTo>
                        <a:pt x="615791" y="195463"/>
                      </a:lnTo>
                      <a:cubicBezTo>
                        <a:pt x="639318" y="195463"/>
                        <a:pt x="658387" y="176393"/>
                        <a:pt x="658387" y="152867"/>
                      </a:cubicBezTo>
                      <a:lnTo>
                        <a:pt x="658387" y="152867"/>
                      </a:lnTo>
                      <a:lnTo>
                        <a:pt x="658387" y="42596"/>
                      </a:lnTo>
                      <a:cubicBezTo>
                        <a:pt x="658387" y="19069"/>
                        <a:pt x="639318" y="0"/>
                        <a:pt x="615791" y="0"/>
                      </a:cubicBezTo>
                      <a:close/>
                      <a:moveTo>
                        <a:pt x="637813" y="152867"/>
                      </a:moveTo>
                      <a:cubicBezTo>
                        <a:pt x="637813" y="165021"/>
                        <a:pt x="627955" y="174889"/>
                        <a:pt x="615791" y="174889"/>
                      </a:cubicBezTo>
                      <a:lnTo>
                        <a:pt x="42596" y="174889"/>
                      </a:lnTo>
                      <a:cubicBezTo>
                        <a:pt x="30442" y="174889"/>
                        <a:pt x="20574" y="165030"/>
                        <a:pt x="20574" y="152867"/>
                      </a:cubicBezTo>
                      <a:lnTo>
                        <a:pt x="20574" y="152867"/>
                      </a:lnTo>
                      <a:lnTo>
                        <a:pt x="20574" y="42596"/>
                      </a:lnTo>
                      <a:cubicBezTo>
                        <a:pt x="20574" y="30442"/>
                        <a:pt x="30432" y="20574"/>
                        <a:pt x="42596" y="20574"/>
                      </a:cubicBezTo>
                      <a:lnTo>
                        <a:pt x="615791" y="20574"/>
                      </a:lnTo>
                      <a:cubicBezTo>
                        <a:pt x="627945" y="20574"/>
                        <a:pt x="637813" y="30432"/>
                        <a:pt x="637813" y="42596"/>
                      </a:cubicBezTo>
                      <a:lnTo>
                        <a:pt x="637813" y="152867"/>
                      </a:lnTo>
                      <a:close/>
                    </a:path>
                  </a:pathLst>
                </a:custGeom>
                <a:solidFill>
                  <a:schemeClr val="bg1"/>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407C9084-9AD0-4BBA-B2E5-2DD316179F25}"/>
                    </a:ext>
                  </a:extLst>
                </p:cNvPr>
                <p:cNvSpPr/>
                <p:nvPr/>
              </p:nvSpPr>
              <p:spPr>
                <a:xfrm>
                  <a:off x="6873855" y="1668045"/>
                  <a:ext cx="205739" cy="205730"/>
                </a:xfrm>
                <a:custGeom>
                  <a:avLst/>
                  <a:gdLst>
                    <a:gd name="connsiteX0" fmla="*/ 102870 w 205739"/>
                    <a:gd name="connsiteY0" fmla="*/ 0 h 205730"/>
                    <a:gd name="connsiteX1" fmla="*/ 0 w 205739"/>
                    <a:gd name="connsiteY1" fmla="*/ 102860 h 205730"/>
                    <a:gd name="connsiteX2" fmla="*/ 102870 w 205739"/>
                    <a:gd name="connsiteY2" fmla="*/ 205731 h 205730"/>
                    <a:gd name="connsiteX3" fmla="*/ 205740 w 205739"/>
                    <a:gd name="connsiteY3" fmla="*/ 102860 h 205730"/>
                    <a:gd name="connsiteX4" fmla="*/ 102870 w 205739"/>
                    <a:gd name="connsiteY4" fmla="*/ 0 h 205730"/>
                    <a:gd name="connsiteX5" fmla="*/ 102870 w 205739"/>
                    <a:gd name="connsiteY5" fmla="*/ 185156 h 205730"/>
                    <a:gd name="connsiteX6" fmla="*/ 20564 w 205739"/>
                    <a:gd name="connsiteY6" fmla="*/ 102851 h 205730"/>
                    <a:gd name="connsiteX7" fmla="*/ 102870 w 205739"/>
                    <a:gd name="connsiteY7" fmla="*/ 20545 h 205730"/>
                    <a:gd name="connsiteX8" fmla="*/ 185176 w 205739"/>
                    <a:gd name="connsiteY8" fmla="*/ 102851 h 205730"/>
                    <a:gd name="connsiteX9" fmla="*/ 102870 w 205739"/>
                    <a:gd name="connsiteY9" fmla="*/ 185156 h 2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39" h="205730">
                      <a:moveTo>
                        <a:pt x="102870" y="0"/>
                      </a:moveTo>
                      <a:cubicBezTo>
                        <a:pt x="46053" y="0"/>
                        <a:pt x="0" y="46044"/>
                        <a:pt x="0" y="102860"/>
                      </a:cubicBezTo>
                      <a:cubicBezTo>
                        <a:pt x="0" y="159677"/>
                        <a:pt x="46053" y="205731"/>
                        <a:pt x="102870" y="205731"/>
                      </a:cubicBezTo>
                      <a:cubicBezTo>
                        <a:pt x="159687" y="205731"/>
                        <a:pt x="205740" y="159677"/>
                        <a:pt x="205740" y="102860"/>
                      </a:cubicBezTo>
                      <a:cubicBezTo>
                        <a:pt x="205740" y="46044"/>
                        <a:pt x="159687" y="0"/>
                        <a:pt x="102870" y="0"/>
                      </a:cubicBezTo>
                      <a:close/>
                      <a:moveTo>
                        <a:pt x="102870" y="185156"/>
                      </a:moveTo>
                      <a:cubicBezTo>
                        <a:pt x="57426" y="185156"/>
                        <a:pt x="20564" y="148304"/>
                        <a:pt x="20564" y="102851"/>
                      </a:cubicBezTo>
                      <a:cubicBezTo>
                        <a:pt x="20564" y="57398"/>
                        <a:pt x="57417" y="20545"/>
                        <a:pt x="102870" y="20545"/>
                      </a:cubicBezTo>
                      <a:cubicBezTo>
                        <a:pt x="148323" y="20545"/>
                        <a:pt x="185176" y="57398"/>
                        <a:pt x="185176" y="102851"/>
                      </a:cubicBezTo>
                      <a:cubicBezTo>
                        <a:pt x="185176" y="148304"/>
                        <a:pt x="148323" y="185156"/>
                        <a:pt x="102870" y="185156"/>
                      </a:cubicBezTo>
                      <a:close/>
                    </a:path>
                  </a:pathLst>
                </a:custGeom>
                <a:solidFill>
                  <a:schemeClr val="bg1"/>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9B56CB5-F3E3-4B70-BF2F-B8C786DEBFB7}"/>
                    </a:ext>
                  </a:extLst>
                </p:cNvPr>
                <p:cNvSpPr/>
                <p:nvPr/>
              </p:nvSpPr>
              <p:spPr>
                <a:xfrm>
                  <a:off x="6740124" y="1302857"/>
                  <a:ext cx="473202" cy="20564"/>
                </a:xfrm>
                <a:custGeom>
                  <a:avLst/>
                  <a:gdLst>
                    <a:gd name="connsiteX0" fmla="*/ 462915 w 473202"/>
                    <a:gd name="connsiteY0" fmla="*/ 0 h 20564"/>
                    <a:gd name="connsiteX1" fmla="*/ 10287 w 473202"/>
                    <a:gd name="connsiteY1" fmla="*/ 0 h 20564"/>
                    <a:gd name="connsiteX2" fmla="*/ 0 w 473202"/>
                    <a:gd name="connsiteY2" fmla="*/ 10277 h 20564"/>
                    <a:gd name="connsiteX3" fmla="*/ 10287 w 473202"/>
                    <a:gd name="connsiteY3" fmla="*/ 20564 h 20564"/>
                    <a:gd name="connsiteX4" fmla="*/ 462915 w 473202"/>
                    <a:gd name="connsiteY4" fmla="*/ 20564 h 20564"/>
                    <a:gd name="connsiteX5" fmla="*/ 473202 w 473202"/>
                    <a:gd name="connsiteY5" fmla="*/ 10277 h 20564"/>
                    <a:gd name="connsiteX6" fmla="*/ 462915 w 473202"/>
                    <a:gd name="connsiteY6" fmla="*/ 0 h 2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02" h="20564">
                      <a:moveTo>
                        <a:pt x="462915" y="0"/>
                      </a:moveTo>
                      <a:lnTo>
                        <a:pt x="10287" y="0"/>
                      </a:lnTo>
                      <a:cubicBezTo>
                        <a:pt x="4601" y="0"/>
                        <a:pt x="0" y="4601"/>
                        <a:pt x="0" y="10277"/>
                      </a:cubicBezTo>
                      <a:cubicBezTo>
                        <a:pt x="0" y="15964"/>
                        <a:pt x="4601" y="20564"/>
                        <a:pt x="10287" y="20564"/>
                      </a:cubicBezTo>
                      <a:lnTo>
                        <a:pt x="462915" y="20564"/>
                      </a:lnTo>
                      <a:cubicBezTo>
                        <a:pt x="468601" y="20564"/>
                        <a:pt x="473202" y="15964"/>
                        <a:pt x="473202" y="10277"/>
                      </a:cubicBezTo>
                      <a:cubicBezTo>
                        <a:pt x="473202" y="4601"/>
                        <a:pt x="468601" y="0"/>
                        <a:pt x="462915" y="0"/>
                      </a:cubicBezTo>
                      <a:close/>
                    </a:path>
                  </a:pathLst>
                </a:custGeom>
                <a:solidFill>
                  <a:schemeClr val="bg1"/>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88335226-2CE0-44EE-AEC2-72AE8C91257B}"/>
                    </a:ext>
                  </a:extLst>
                </p:cNvPr>
                <p:cNvSpPr/>
                <p:nvPr/>
              </p:nvSpPr>
              <p:spPr>
                <a:xfrm>
                  <a:off x="6921991" y="1740603"/>
                  <a:ext cx="109468" cy="71407"/>
                </a:xfrm>
                <a:custGeom>
                  <a:avLst/>
                  <a:gdLst>
                    <a:gd name="connsiteX0" fmla="*/ 92481 w 109468"/>
                    <a:gd name="connsiteY0" fmla="*/ 2471 h 71407"/>
                    <a:gd name="connsiteX1" fmla="*/ 48304 w 109468"/>
                    <a:gd name="connsiteY1" fmla="*/ 46619 h 71407"/>
                    <a:gd name="connsiteX2" fmla="*/ 16976 w 109468"/>
                    <a:gd name="connsiteY2" fmla="*/ 15348 h 71407"/>
                    <a:gd name="connsiteX3" fmla="*/ 2479 w 109468"/>
                    <a:gd name="connsiteY3" fmla="*/ 16463 h 71407"/>
                    <a:gd name="connsiteX4" fmla="*/ 2479 w 109468"/>
                    <a:gd name="connsiteY4" fmla="*/ 29836 h 71407"/>
                    <a:gd name="connsiteX5" fmla="*/ 41055 w 109468"/>
                    <a:gd name="connsiteY5" fmla="*/ 68422 h 71407"/>
                    <a:gd name="connsiteX6" fmla="*/ 55552 w 109468"/>
                    <a:gd name="connsiteY6" fmla="*/ 68422 h 71407"/>
                    <a:gd name="connsiteX7" fmla="*/ 106987 w 109468"/>
                    <a:gd name="connsiteY7" fmla="*/ 16987 h 71407"/>
                    <a:gd name="connsiteX8" fmla="*/ 105873 w 109468"/>
                    <a:gd name="connsiteY8" fmla="*/ 2480 h 71407"/>
                    <a:gd name="connsiteX9" fmla="*/ 92481 w 109468"/>
                    <a:gd name="connsiteY9" fmla="*/ 2471 h 7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468" h="71407">
                      <a:moveTo>
                        <a:pt x="92481" y="2471"/>
                      </a:moveTo>
                      <a:lnTo>
                        <a:pt x="48304" y="46619"/>
                      </a:lnTo>
                      <a:lnTo>
                        <a:pt x="16976" y="15348"/>
                      </a:lnTo>
                      <a:cubicBezTo>
                        <a:pt x="12661" y="11643"/>
                        <a:pt x="6165" y="12148"/>
                        <a:pt x="2479" y="16463"/>
                      </a:cubicBezTo>
                      <a:cubicBezTo>
                        <a:pt x="-826" y="20311"/>
                        <a:pt x="-826" y="25988"/>
                        <a:pt x="2479" y="29836"/>
                      </a:cubicBezTo>
                      <a:lnTo>
                        <a:pt x="41055" y="68422"/>
                      </a:lnTo>
                      <a:cubicBezTo>
                        <a:pt x="45065" y="72403"/>
                        <a:pt x="51552" y="72403"/>
                        <a:pt x="55552" y="68422"/>
                      </a:cubicBezTo>
                      <a:lnTo>
                        <a:pt x="106987" y="16987"/>
                      </a:lnTo>
                      <a:cubicBezTo>
                        <a:pt x="110692" y="12672"/>
                        <a:pt x="110188" y="6176"/>
                        <a:pt x="105873" y="2480"/>
                      </a:cubicBezTo>
                      <a:cubicBezTo>
                        <a:pt x="102025" y="-825"/>
                        <a:pt x="96338" y="-825"/>
                        <a:pt x="92481" y="2471"/>
                      </a:cubicBezTo>
                      <a:close/>
                    </a:path>
                  </a:pathLst>
                </a:custGeom>
                <a:solidFill>
                  <a:schemeClr val="bg1"/>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256004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Credential theft &amp; failure to patch LOSS PREVENTION</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grpSp>
        <p:nvGrpSpPr>
          <p:cNvPr id="23" name="Group 22">
            <a:extLst>
              <a:ext uri="{FF2B5EF4-FFF2-40B4-BE49-F238E27FC236}">
                <a16:creationId xmlns:a16="http://schemas.microsoft.com/office/drawing/2014/main" id="{BA8ECE98-CCC3-4AF3-A782-A6E10E3E4C76}"/>
              </a:ext>
            </a:extLst>
          </p:cNvPr>
          <p:cNvGrpSpPr/>
          <p:nvPr/>
        </p:nvGrpSpPr>
        <p:grpSpPr>
          <a:xfrm>
            <a:off x="1520072" y="1825107"/>
            <a:ext cx="6350142" cy="1492716"/>
            <a:chOff x="1520072" y="1825107"/>
            <a:chExt cx="6350142" cy="1492716"/>
          </a:xfrm>
        </p:grpSpPr>
        <p:sp>
          <p:nvSpPr>
            <p:cNvPr id="6" name="TextBox 5">
              <a:extLst>
                <a:ext uri="{FF2B5EF4-FFF2-40B4-BE49-F238E27FC236}">
                  <a16:creationId xmlns:a16="http://schemas.microsoft.com/office/drawing/2014/main" id="{96A707F5-0CF7-451D-8D39-7C4289185968}"/>
                </a:ext>
              </a:extLst>
            </p:cNvPr>
            <p:cNvSpPr txBox="1"/>
            <p:nvPr/>
          </p:nvSpPr>
          <p:spPr>
            <a:xfrm>
              <a:off x="1980653" y="1825107"/>
              <a:ext cx="5889561" cy="1492716"/>
            </a:xfrm>
            <a:prstGeom prst="rect">
              <a:avLst/>
            </a:prstGeom>
            <a:solidFill>
              <a:schemeClr val="bg1">
                <a:lumMod val="95000"/>
              </a:schemeClr>
            </a:solidFill>
            <a:ln>
              <a:solidFill>
                <a:schemeClr val="accent1"/>
              </a:solidFill>
            </a:ln>
          </p:spPr>
          <p:txBody>
            <a:bodyPr wrap="none" lIns="182880" tIns="137160" rIns="182880" bIns="137160">
              <a:spAutoFit/>
            </a:bodyPr>
            <a:lstStyle/>
            <a:p>
              <a:pPr marL="174625" indent="-174625">
                <a:spcAft>
                  <a:spcPts val="600"/>
                </a:spcAft>
                <a:buClr>
                  <a:schemeClr val="accent1"/>
                </a:buClr>
                <a:buFont typeface="Arial" panose="020B0604020202020204" pitchFamily="34" charset="0"/>
                <a:buChar char="•"/>
              </a:pPr>
              <a:r>
                <a:rPr lang="en-US" sz="1600" dirty="0"/>
                <a:t>Separate account for IT work</a:t>
              </a:r>
            </a:p>
            <a:p>
              <a:pPr marL="174625" indent="-174625">
                <a:spcAft>
                  <a:spcPts val="600"/>
                </a:spcAft>
                <a:buClr>
                  <a:schemeClr val="accent1"/>
                </a:buClr>
                <a:buFont typeface="Arial" panose="020B0604020202020204" pitchFamily="34" charset="0"/>
                <a:buChar char="•"/>
              </a:pPr>
              <a:r>
                <a:rPr lang="en-US" sz="1600" dirty="0"/>
                <a:t>MFA should be required</a:t>
              </a:r>
            </a:p>
            <a:p>
              <a:pPr marL="174625" indent="-174625">
                <a:spcAft>
                  <a:spcPts val="600"/>
                </a:spcAft>
                <a:buClr>
                  <a:schemeClr val="accent1"/>
                </a:buClr>
                <a:buFont typeface="Arial" panose="020B0604020202020204" pitchFamily="34" charset="0"/>
                <a:buChar char="•"/>
              </a:pPr>
              <a:r>
                <a:rPr lang="en-US" sz="1600" dirty="0"/>
                <a:t>Disable “local admin” from computers </a:t>
              </a:r>
            </a:p>
            <a:p>
              <a:pPr marL="174625" indent="-174625">
                <a:spcAft>
                  <a:spcPts val="600"/>
                </a:spcAft>
                <a:buClr>
                  <a:schemeClr val="accent1"/>
                </a:buClr>
                <a:buFont typeface="Arial" panose="020B0604020202020204" pitchFamily="34" charset="0"/>
                <a:buChar char="•"/>
              </a:pPr>
              <a:r>
                <a:rPr lang="en-US" sz="1600" dirty="0"/>
                <a:t>Consider using a Privileged Access Management (PAM) tool</a:t>
              </a:r>
            </a:p>
          </p:txBody>
        </p:sp>
        <p:sp>
          <p:nvSpPr>
            <p:cNvPr id="17" name="Freeform 5">
              <a:extLst>
                <a:ext uri="{FF2B5EF4-FFF2-40B4-BE49-F238E27FC236}">
                  <a16:creationId xmlns:a16="http://schemas.microsoft.com/office/drawing/2014/main" id="{E2BAC550-4DCF-43B5-8101-0C9BA101D0D4}"/>
                </a:ext>
              </a:extLst>
            </p:cNvPr>
            <p:cNvSpPr>
              <a:spLocks/>
            </p:cNvSpPr>
            <p:nvPr/>
          </p:nvSpPr>
          <p:spPr bwMode="auto">
            <a:xfrm>
              <a:off x="1520072" y="2428564"/>
              <a:ext cx="364537" cy="310825"/>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75FDBD8B-1061-4883-AA64-EC405D487FAE}"/>
              </a:ext>
            </a:extLst>
          </p:cNvPr>
          <p:cNvGrpSpPr/>
          <p:nvPr/>
        </p:nvGrpSpPr>
        <p:grpSpPr>
          <a:xfrm>
            <a:off x="1394785" y="1217411"/>
            <a:ext cx="8458084" cy="389106"/>
            <a:chOff x="680937" y="1207524"/>
            <a:chExt cx="8458084" cy="389106"/>
          </a:xfrm>
        </p:grpSpPr>
        <p:sp>
          <p:nvSpPr>
            <p:cNvPr id="14" name="TextBox 13">
              <a:extLst>
                <a:ext uri="{FF2B5EF4-FFF2-40B4-BE49-F238E27FC236}">
                  <a16:creationId xmlns:a16="http://schemas.microsoft.com/office/drawing/2014/main" id="{CD404D4A-DC63-4AC0-B676-EFD378397238}"/>
                </a:ext>
              </a:extLst>
            </p:cNvPr>
            <p:cNvSpPr txBox="1"/>
            <p:nvPr/>
          </p:nvSpPr>
          <p:spPr>
            <a:xfrm>
              <a:off x="1114067" y="1217411"/>
              <a:ext cx="8024954" cy="369332"/>
            </a:xfrm>
            <a:prstGeom prst="rect">
              <a:avLst/>
            </a:prstGeom>
            <a:noFill/>
          </p:spPr>
          <p:txBody>
            <a:bodyPr wrap="none">
              <a:spAutoFit/>
            </a:bodyPr>
            <a:lstStyle/>
            <a:p>
              <a:r>
                <a:rPr lang="en-US" sz="1800" dirty="0"/>
                <a:t>Secure the credentials of those with administrator access/privileged access</a:t>
              </a:r>
            </a:p>
          </p:txBody>
        </p:sp>
        <p:sp>
          <p:nvSpPr>
            <p:cNvPr id="18" name="Oval 17">
              <a:extLst>
                <a:ext uri="{FF2B5EF4-FFF2-40B4-BE49-F238E27FC236}">
                  <a16:creationId xmlns:a16="http://schemas.microsoft.com/office/drawing/2014/main" id="{7B1E2AF3-1D04-4AC4-9207-EB103910868C}"/>
                </a:ext>
              </a:extLst>
            </p:cNvPr>
            <p:cNvSpPr/>
            <p:nvPr/>
          </p:nvSpPr>
          <p:spPr>
            <a:xfrm>
              <a:off x="680937" y="1207524"/>
              <a:ext cx="389106" cy="389106"/>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sz="2000" b="1" dirty="0">
                  <a:solidFill>
                    <a:schemeClr val="bg1"/>
                  </a:solidFill>
                </a:rPr>
                <a:t>1</a:t>
              </a:r>
            </a:p>
          </p:txBody>
        </p:sp>
      </p:grpSp>
      <p:grpSp>
        <p:nvGrpSpPr>
          <p:cNvPr id="24" name="Group 23">
            <a:extLst>
              <a:ext uri="{FF2B5EF4-FFF2-40B4-BE49-F238E27FC236}">
                <a16:creationId xmlns:a16="http://schemas.microsoft.com/office/drawing/2014/main" id="{CB577EDF-6453-4361-B342-CF6948CB78E6}"/>
              </a:ext>
            </a:extLst>
          </p:cNvPr>
          <p:cNvGrpSpPr/>
          <p:nvPr/>
        </p:nvGrpSpPr>
        <p:grpSpPr>
          <a:xfrm>
            <a:off x="680937" y="3560438"/>
            <a:ext cx="9452650" cy="389106"/>
            <a:chOff x="680937" y="3560438"/>
            <a:chExt cx="9452650" cy="389106"/>
          </a:xfrm>
        </p:grpSpPr>
        <p:sp>
          <p:nvSpPr>
            <p:cNvPr id="12" name="TextBox 11">
              <a:extLst>
                <a:ext uri="{FF2B5EF4-FFF2-40B4-BE49-F238E27FC236}">
                  <a16:creationId xmlns:a16="http://schemas.microsoft.com/office/drawing/2014/main" id="{6600ACE0-9718-4EEA-83E3-BDDE7BBACFF6}"/>
                </a:ext>
              </a:extLst>
            </p:cNvPr>
            <p:cNvSpPr txBox="1"/>
            <p:nvPr/>
          </p:nvSpPr>
          <p:spPr>
            <a:xfrm>
              <a:off x="1114067" y="3570325"/>
              <a:ext cx="9019520" cy="369332"/>
            </a:xfrm>
            <a:prstGeom prst="rect">
              <a:avLst/>
            </a:prstGeom>
            <a:noFill/>
          </p:spPr>
          <p:txBody>
            <a:bodyPr wrap="none">
              <a:spAutoFit/>
            </a:bodyPr>
            <a:lstStyle/>
            <a:p>
              <a:r>
                <a:rPr lang="en-US" sz="1800" dirty="0"/>
                <a:t>Track all corporate IT assets — you need to know what you have in order to protect it </a:t>
              </a:r>
            </a:p>
          </p:txBody>
        </p:sp>
        <p:sp>
          <p:nvSpPr>
            <p:cNvPr id="19" name="Oval 18">
              <a:extLst>
                <a:ext uri="{FF2B5EF4-FFF2-40B4-BE49-F238E27FC236}">
                  <a16:creationId xmlns:a16="http://schemas.microsoft.com/office/drawing/2014/main" id="{C787B556-9188-4C4C-90F2-4B7FF610D0C1}"/>
                </a:ext>
              </a:extLst>
            </p:cNvPr>
            <p:cNvSpPr/>
            <p:nvPr/>
          </p:nvSpPr>
          <p:spPr>
            <a:xfrm>
              <a:off x="680937" y="3560438"/>
              <a:ext cx="389106" cy="389106"/>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sz="2000" b="1" dirty="0">
                  <a:solidFill>
                    <a:schemeClr val="bg1"/>
                  </a:solidFill>
                </a:rPr>
                <a:t>2</a:t>
              </a:r>
            </a:p>
          </p:txBody>
        </p:sp>
      </p:grpSp>
      <p:grpSp>
        <p:nvGrpSpPr>
          <p:cNvPr id="25" name="Group 24">
            <a:extLst>
              <a:ext uri="{FF2B5EF4-FFF2-40B4-BE49-F238E27FC236}">
                <a16:creationId xmlns:a16="http://schemas.microsoft.com/office/drawing/2014/main" id="{5180B8EE-8B45-463C-B5FA-2FFFB7EE5B14}"/>
              </a:ext>
            </a:extLst>
          </p:cNvPr>
          <p:cNvGrpSpPr/>
          <p:nvPr/>
        </p:nvGrpSpPr>
        <p:grpSpPr>
          <a:xfrm>
            <a:off x="680937" y="4420762"/>
            <a:ext cx="9335182" cy="389106"/>
            <a:chOff x="680937" y="4420762"/>
            <a:chExt cx="9335182" cy="389106"/>
          </a:xfrm>
        </p:grpSpPr>
        <p:sp>
          <p:nvSpPr>
            <p:cNvPr id="10" name="TextBox 9">
              <a:extLst>
                <a:ext uri="{FF2B5EF4-FFF2-40B4-BE49-F238E27FC236}">
                  <a16:creationId xmlns:a16="http://schemas.microsoft.com/office/drawing/2014/main" id="{0E68CC78-D6FC-423C-97C9-D68B08F3A86A}"/>
                </a:ext>
              </a:extLst>
            </p:cNvPr>
            <p:cNvSpPr txBox="1"/>
            <p:nvPr/>
          </p:nvSpPr>
          <p:spPr>
            <a:xfrm>
              <a:off x="1114067" y="4430649"/>
              <a:ext cx="8902052" cy="369332"/>
            </a:xfrm>
            <a:prstGeom prst="rect">
              <a:avLst/>
            </a:prstGeom>
            <a:noFill/>
          </p:spPr>
          <p:txBody>
            <a:bodyPr wrap="none">
              <a:spAutoFit/>
            </a:bodyPr>
            <a:lstStyle/>
            <a:p>
              <a:r>
                <a:rPr lang="en-US" sz="1800" dirty="0"/>
                <a:t>Regularly update/patch corporate assets with expedited process for critical patches</a:t>
              </a:r>
            </a:p>
          </p:txBody>
        </p:sp>
        <p:sp>
          <p:nvSpPr>
            <p:cNvPr id="20" name="Oval 19">
              <a:extLst>
                <a:ext uri="{FF2B5EF4-FFF2-40B4-BE49-F238E27FC236}">
                  <a16:creationId xmlns:a16="http://schemas.microsoft.com/office/drawing/2014/main" id="{2312CC93-C592-40C9-84C5-F523776D6B7B}"/>
                </a:ext>
              </a:extLst>
            </p:cNvPr>
            <p:cNvSpPr/>
            <p:nvPr/>
          </p:nvSpPr>
          <p:spPr>
            <a:xfrm>
              <a:off x="680937" y="4420762"/>
              <a:ext cx="389106" cy="389106"/>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sz="2000" b="1" dirty="0">
                  <a:solidFill>
                    <a:schemeClr val="bg1"/>
                  </a:solidFill>
                </a:rPr>
                <a:t>3</a:t>
              </a:r>
            </a:p>
          </p:txBody>
        </p:sp>
      </p:grpSp>
      <p:grpSp>
        <p:nvGrpSpPr>
          <p:cNvPr id="26" name="Group 25">
            <a:extLst>
              <a:ext uri="{FF2B5EF4-FFF2-40B4-BE49-F238E27FC236}">
                <a16:creationId xmlns:a16="http://schemas.microsoft.com/office/drawing/2014/main" id="{0F1D0D26-AEA7-4D72-A808-F83FA48BBE9F}"/>
              </a:ext>
            </a:extLst>
          </p:cNvPr>
          <p:cNvGrpSpPr/>
          <p:nvPr/>
        </p:nvGrpSpPr>
        <p:grpSpPr>
          <a:xfrm>
            <a:off x="1520072" y="5029342"/>
            <a:ext cx="9330638" cy="846386"/>
            <a:chOff x="1520072" y="5029342"/>
            <a:chExt cx="9330638" cy="846386"/>
          </a:xfrm>
        </p:grpSpPr>
        <p:sp>
          <p:nvSpPr>
            <p:cNvPr id="8" name="TextBox 7">
              <a:extLst>
                <a:ext uri="{FF2B5EF4-FFF2-40B4-BE49-F238E27FC236}">
                  <a16:creationId xmlns:a16="http://schemas.microsoft.com/office/drawing/2014/main" id="{92947689-4C55-484B-A442-CD81E9169A29}"/>
                </a:ext>
              </a:extLst>
            </p:cNvPr>
            <p:cNvSpPr txBox="1"/>
            <p:nvPr/>
          </p:nvSpPr>
          <p:spPr>
            <a:xfrm>
              <a:off x="1980653" y="5029342"/>
              <a:ext cx="8870057" cy="846386"/>
            </a:xfrm>
            <a:prstGeom prst="rect">
              <a:avLst/>
            </a:prstGeom>
            <a:solidFill>
              <a:schemeClr val="bg1">
                <a:lumMod val="95000"/>
              </a:schemeClr>
            </a:solidFill>
            <a:ln>
              <a:solidFill>
                <a:schemeClr val="accent1"/>
              </a:solidFill>
            </a:ln>
          </p:spPr>
          <p:txBody>
            <a:bodyPr wrap="none" lIns="182880" tIns="137160" rIns="182880" bIns="137160">
              <a:spAutoFit/>
            </a:bodyPr>
            <a:lstStyle>
              <a:defPPr>
                <a:defRPr lang="en-US"/>
              </a:defPPr>
              <a:lvl1pPr marL="174625" indent="-174625">
                <a:spcAft>
                  <a:spcPts val="600"/>
                </a:spcAft>
                <a:buClr>
                  <a:schemeClr val="accent5"/>
                </a:buClr>
                <a:buFont typeface="Arial" panose="020B0604020202020204" pitchFamily="34" charset="0"/>
                <a:buChar char="•"/>
              </a:lvl1pPr>
            </a:lstStyle>
            <a:p>
              <a:pPr>
                <a:buClr>
                  <a:schemeClr val="accent1"/>
                </a:buClr>
              </a:pPr>
              <a:r>
                <a:rPr lang="en-US" sz="1600" dirty="0"/>
                <a:t>Most vulnerabilities had free patches available at the time the organization was attacked</a:t>
              </a:r>
            </a:p>
            <a:p>
              <a:pPr>
                <a:buClr>
                  <a:schemeClr val="accent1"/>
                </a:buClr>
              </a:pPr>
              <a:r>
                <a:rPr lang="en-US" sz="1600" dirty="0"/>
                <a:t>Microsoft’s “Patch Tuesday” routinely includes 100+ security patches each month</a:t>
              </a:r>
            </a:p>
          </p:txBody>
        </p:sp>
        <p:sp>
          <p:nvSpPr>
            <p:cNvPr id="21" name="Freeform 5">
              <a:extLst>
                <a:ext uri="{FF2B5EF4-FFF2-40B4-BE49-F238E27FC236}">
                  <a16:creationId xmlns:a16="http://schemas.microsoft.com/office/drawing/2014/main" id="{72516745-ABC6-4BF0-B8A8-418B9EB24E5A}"/>
                </a:ext>
              </a:extLst>
            </p:cNvPr>
            <p:cNvSpPr>
              <a:spLocks/>
            </p:cNvSpPr>
            <p:nvPr/>
          </p:nvSpPr>
          <p:spPr bwMode="auto">
            <a:xfrm>
              <a:off x="1520072" y="5278321"/>
              <a:ext cx="364537" cy="310825"/>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1781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8A14A-F473-4422-8972-D2E9DF28C1A2}"/>
              </a:ext>
            </a:extLst>
          </p:cNvPr>
          <p:cNvSpPr>
            <a:spLocks noGrp="1"/>
          </p:cNvSpPr>
          <p:nvPr>
            <p:ph type="body" sz="quarter" idx="13"/>
          </p:nvPr>
        </p:nvSpPr>
        <p:spPr/>
        <p:txBody>
          <a:bodyPr/>
          <a:lstStyle/>
          <a:p>
            <a:r>
              <a:rPr lang="en-US" dirty="0"/>
              <a:t>Important concepts</a:t>
            </a:r>
          </a:p>
        </p:txBody>
      </p:sp>
    </p:spTree>
    <p:extLst>
      <p:ext uri="{BB962C8B-B14F-4D97-AF65-F5344CB8AC3E}">
        <p14:creationId xmlns:p14="http://schemas.microsoft.com/office/powerpoint/2010/main" val="16674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What is multi-factor authentication (MFA)?</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grpSp>
        <p:nvGrpSpPr>
          <p:cNvPr id="126" name="Group 125">
            <a:extLst>
              <a:ext uri="{FF2B5EF4-FFF2-40B4-BE49-F238E27FC236}">
                <a16:creationId xmlns:a16="http://schemas.microsoft.com/office/drawing/2014/main" id="{E3475ED0-B1CF-482B-B4AD-FC47212383C2}"/>
              </a:ext>
            </a:extLst>
          </p:cNvPr>
          <p:cNvGrpSpPr/>
          <p:nvPr/>
        </p:nvGrpSpPr>
        <p:grpSpPr>
          <a:xfrm>
            <a:off x="402016" y="1130114"/>
            <a:ext cx="5562858" cy="5562858"/>
            <a:chOff x="402016" y="1130114"/>
            <a:chExt cx="5562858" cy="5562858"/>
          </a:xfrm>
        </p:grpSpPr>
        <p:sp>
          <p:nvSpPr>
            <p:cNvPr id="14" name="TextBox 13">
              <a:extLst>
                <a:ext uri="{FF2B5EF4-FFF2-40B4-BE49-F238E27FC236}">
                  <a16:creationId xmlns:a16="http://schemas.microsoft.com/office/drawing/2014/main" id="{668E609D-A4FB-4818-9B8C-51A3FC77644D}"/>
                </a:ext>
              </a:extLst>
            </p:cNvPr>
            <p:cNvSpPr txBox="1"/>
            <p:nvPr/>
          </p:nvSpPr>
          <p:spPr>
            <a:xfrm>
              <a:off x="1752720" y="1747584"/>
              <a:ext cx="2861451" cy="615553"/>
            </a:xfrm>
            <a:prstGeom prst="rect">
              <a:avLst/>
            </a:prstGeom>
            <a:noFill/>
          </p:spPr>
          <p:txBody>
            <a:bodyPr wrap="square">
              <a:spAutoFit/>
            </a:bodyPr>
            <a:lstStyle/>
            <a:p>
              <a:pPr algn="ctr"/>
              <a:r>
                <a:rPr lang="en-US" sz="1700" b="1" dirty="0">
                  <a:solidFill>
                    <a:schemeClr val="accent5"/>
                  </a:solidFill>
                </a:rPr>
                <a:t>MFA is a critical added layer of protection </a:t>
              </a:r>
            </a:p>
          </p:txBody>
        </p:sp>
        <p:sp>
          <p:nvSpPr>
            <p:cNvPr id="91" name="TextBox 90">
              <a:extLst>
                <a:ext uri="{FF2B5EF4-FFF2-40B4-BE49-F238E27FC236}">
                  <a16:creationId xmlns:a16="http://schemas.microsoft.com/office/drawing/2014/main" id="{D3FE5130-52DC-4F4F-A2D9-B2D039114DC4}"/>
                </a:ext>
              </a:extLst>
            </p:cNvPr>
            <p:cNvSpPr txBox="1"/>
            <p:nvPr/>
          </p:nvSpPr>
          <p:spPr>
            <a:xfrm>
              <a:off x="612515" y="3726877"/>
              <a:ext cx="5141860" cy="369332"/>
            </a:xfrm>
            <a:custGeom>
              <a:avLst/>
              <a:gdLst>
                <a:gd name="connsiteX0" fmla="*/ 9325 w 5141860"/>
                <a:gd name="connsiteY0" fmla="*/ 0 h 369332"/>
                <a:gd name="connsiteX1" fmla="*/ 5132535 w 5141860"/>
                <a:gd name="connsiteY1" fmla="*/ 0 h 369332"/>
                <a:gd name="connsiteX2" fmla="*/ 5141860 w 5141860"/>
                <a:gd name="connsiteY2" fmla="*/ 184666 h 369332"/>
                <a:gd name="connsiteX3" fmla="*/ 5132535 w 5141860"/>
                <a:gd name="connsiteY3" fmla="*/ 369332 h 369332"/>
                <a:gd name="connsiteX4" fmla="*/ 9325 w 5141860"/>
                <a:gd name="connsiteY4" fmla="*/ 369332 h 369332"/>
                <a:gd name="connsiteX5" fmla="*/ 0 w 5141860"/>
                <a:gd name="connsiteY5" fmla="*/ 184666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1860" h="369332">
                  <a:moveTo>
                    <a:pt x="9325" y="0"/>
                  </a:moveTo>
                  <a:lnTo>
                    <a:pt x="5132535" y="0"/>
                  </a:lnTo>
                  <a:lnTo>
                    <a:pt x="5141860" y="184666"/>
                  </a:lnTo>
                  <a:lnTo>
                    <a:pt x="5132535" y="369332"/>
                  </a:lnTo>
                  <a:lnTo>
                    <a:pt x="9325" y="369332"/>
                  </a:lnTo>
                  <a:lnTo>
                    <a:pt x="0" y="184666"/>
                  </a:lnTo>
                  <a:close/>
                </a:path>
              </a:pathLst>
            </a:custGeom>
            <a:solidFill>
              <a:schemeClr val="accent1">
                <a:alpha val="89000"/>
              </a:schemeClr>
            </a:solidFill>
          </p:spPr>
          <p:txBody>
            <a:bodyPr wrap="square">
              <a:noAutofit/>
            </a:bodyPr>
            <a:lstStyle/>
            <a:p>
              <a:pPr algn="ctr"/>
              <a:r>
                <a:rPr lang="en-US" sz="1700" dirty="0">
                  <a:solidFill>
                    <a:schemeClr val="bg1"/>
                  </a:solidFill>
                </a:rPr>
                <a:t>MFA requires at least 2 of the following 3 factors</a:t>
              </a:r>
            </a:p>
          </p:txBody>
        </p:sp>
        <p:grpSp>
          <p:nvGrpSpPr>
            <p:cNvPr id="124" name="Group 123">
              <a:extLst>
                <a:ext uri="{FF2B5EF4-FFF2-40B4-BE49-F238E27FC236}">
                  <a16:creationId xmlns:a16="http://schemas.microsoft.com/office/drawing/2014/main" id="{2F570C8E-4EE9-473C-996A-C53F19DF4A8F}"/>
                </a:ext>
              </a:extLst>
            </p:cNvPr>
            <p:cNvGrpSpPr/>
            <p:nvPr/>
          </p:nvGrpSpPr>
          <p:grpSpPr>
            <a:xfrm>
              <a:off x="2536530" y="2523090"/>
              <a:ext cx="1293830" cy="970373"/>
              <a:chOff x="2536530" y="2523090"/>
              <a:chExt cx="1293830" cy="970373"/>
            </a:xfrm>
          </p:grpSpPr>
          <p:sp>
            <p:nvSpPr>
              <p:cNvPr id="67" name="Freeform: Shape 66">
                <a:extLst>
                  <a:ext uri="{FF2B5EF4-FFF2-40B4-BE49-F238E27FC236}">
                    <a16:creationId xmlns:a16="http://schemas.microsoft.com/office/drawing/2014/main" id="{74CE2C23-B4D1-41FF-85FB-EC9101E2C87C}"/>
                  </a:ext>
                </a:extLst>
              </p:cNvPr>
              <p:cNvSpPr/>
              <p:nvPr/>
            </p:nvSpPr>
            <p:spPr>
              <a:xfrm>
                <a:off x="3420647" y="2760293"/>
                <a:ext cx="409713" cy="733170"/>
              </a:xfrm>
              <a:custGeom>
                <a:avLst/>
                <a:gdLst>
                  <a:gd name="connsiteX0" fmla="*/ 345022 w 409713"/>
                  <a:gd name="connsiteY0" fmla="*/ 0 h 733170"/>
                  <a:gd name="connsiteX1" fmla="*/ 64691 w 409713"/>
                  <a:gd name="connsiteY1" fmla="*/ 0 h 733170"/>
                  <a:gd name="connsiteX2" fmla="*/ 0 w 409713"/>
                  <a:gd name="connsiteY2" fmla="*/ 64692 h 733170"/>
                  <a:gd name="connsiteX3" fmla="*/ 0 w 409713"/>
                  <a:gd name="connsiteY3" fmla="*/ 668479 h 733170"/>
                  <a:gd name="connsiteX4" fmla="*/ 64691 w 409713"/>
                  <a:gd name="connsiteY4" fmla="*/ 733171 h 733170"/>
                  <a:gd name="connsiteX5" fmla="*/ 345022 w 409713"/>
                  <a:gd name="connsiteY5" fmla="*/ 733171 h 733170"/>
                  <a:gd name="connsiteX6" fmla="*/ 409713 w 409713"/>
                  <a:gd name="connsiteY6" fmla="*/ 668479 h 733170"/>
                  <a:gd name="connsiteX7" fmla="*/ 409713 w 409713"/>
                  <a:gd name="connsiteY7" fmla="*/ 64692 h 733170"/>
                  <a:gd name="connsiteX8" fmla="*/ 345022 w 409713"/>
                  <a:gd name="connsiteY8" fmla="*/ 0 h 733170"/>
                  <a:gd name="connsiteX9" fmla="*/ 43128 w 409713"/>
                  <a:gd name="connsiteY9" fmla="*/ 129383 h 733170"/>
                  <a:gd name="connsiteX10" fmla="*/ 366585 w 409713"/>
                  <a:gd name="connsiteY10" fmla="*/ 129383 h 733170"/>
                  <a:gd name="connsiteX11" fmla="*/ 366585 w 409713"/>
                  <a:gd name="connsiteY11" fmla="*/ 582224 h 733170"/>
                  <a:gd name="connsiteX12" fmla="*/ 43128 w 409713"/>
                  <a:gd name="connsiteY12" fmla="*/ 582224 h 733170"/>
                  <a:gd name="connsiteX13" fmla="*/ 43128 w 409713"/>
                  <a:gd name="connsiteY13" fmla="*/ 129383 h 733170"/>
                  <a:gd name="connsiteX14" fmla="*/ 64691 w 409713"/>
                  <a:gd name="connsiteY14" fmla="*/ 43128 h 733170"/>
                  <a:gd name="connsiteX15" fmla="*/ 345022 w 409713"/>
                  <a:gd name="connsiteY15" fmla="*/ 43128 h 733170"/>
                  <a:gd name="connsiteX16" fmla="*/ 366585 w 409713"/>
                  <a:gd name="connsiteY16" fmla="*/ 64692 h 733170"/>
                  <a:gd name="connsiteX17" fmla="*/ 366585 w 409713"/>
                  <a:gd name="connsiteY17" fmla="*/ 86235 h 733170"/>
                  <a:gd name="connsiteX18" fmla="*/ 43128 w 409713"/>
                  <a:gd name="connsiteY18" fmla="*/ 86235 h 733170"/>
                  <a:gd name="connsiteX19" fmla="*/ 43128 w 409713"/>
                  <a:gd name="connsiteY19" fmla="*/ 64692 h 733170"/>
                  <a:gd name="connsiteX20" fmla="*/ 64691 w 409713"/>
                  <a:gd name="connsiteY20" fmla="*/ 43128 h 733170"/>
                  <a:gd name="connsiteX21" fmla="*/ 345022 w 409713"/>
                  <a:gd name="connsiteY21" fmla="*/ 690043 h 733170"/>
                  <a:gd name="connsiteX22" fmla="*/ 64691 w 409713"/>
                  <a:gd name="connsiteY22" fmla="*/ 690043 h 733170"/>
                  <a:gd name="connsiteX23" fmla="*/ 43128 w 409713"/>
                  <a:gd name="connsiteY23" fmla="*/ 668479 h 733170"/>
                  <a:gd name="connsiteX24" fmla="*/ 43128 w 409713"/>
                  <a:gd name="connsiteY24" fmla="*/ 625352 h 733170"/>
                  <a:gd name="connsiteX25" fmla="*/ 366585 w 409713"/>
                  <a:gd name="connsiteY25" fmla="*/ 625352 h 733170"/>
                  <a:gd name="connsiteX26" fmla="*/ 366585 w 409713"/>
                  <a:gd name="connsiteY26" fmla="*/ 668479 h 733170"/>
                  <a:gd name="connsiteX27" fmla="*/ 345022 w 409713"/>
                  <a:gd name="connsiteY27" fmla="*/ 690043 h 7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713" h="733170">
                    <a:moveTo>
                      <a:pt x="345022" y="0"/>
                    </a:moveTo>
                    <a:lnTo>
                      <a:pt x="64691" y="0"/>
                    </a:lnTo>
                    <a:cubicBezTo>
                      <a:pt x="28951" y="0"/>
                      <a:pt x="0" y="28951"/>
                      <a:pt x="0" y="64692"/>
                    </a:cubicBezTo>
                    <a:lnTo>
                      <a:pt x="0" y="668479"/>
                    </a:lnTo>
                    <a:cubicBezTo>
                      <a:pt x="0" y="704219"/>
                      <a:pt x="28951" y="733171"/>
                      <a:pt x="64691" y="733171"/>
                    </a:cubicBezTo>
                    <a:lnTo>
                      <a:pt x="345022" y="733171"/>
                    </a:lnTo>
                    <a:cubicBezTo>
                      <a:pt x="380742" y="733171"/>
                      <a:pt x="409713" y="704219"/>
                      <a:pt x="409713" y="668479"/>
                    </a:cubicBezTo>
                    <a:lnTo>
                      <a:pt x="409713" y="64692"/>
                    </a:lnTo>
                    <a:cubicBezTo>
                      <a:pt x="409733" y="28951"/>
                      <a:pt x="380742" y="0"/>
                      <a:pt x="345022" y="0"/>
                    </a:cubicBezTo>
                    <a:close/>
                    <a:moveTo>
                      <a:pt x="43128" y="129383"/>
                    </a:moveTo>
                    <a:lnTo>
                      <a:pt x="366585" y="129383"/>
                    </a:lnTo>
                    <a:lnTo>
                      <a:pt x="366585" y="582224"/>
                    </a:lnTo>
                    <a:lnTo>
                      <a:pt x="43128" y="582224"/>
                    </a:lnTo>
                    <a:lnTo>
                      <a:pt x="43128" y="129383"/>
                    </a:lnTo>
                    <a:close/>
                    <a:moveTo>
                      <a:pt x="64691" y="43128"/>
                    </a:moveTo>
                    <a:lnTo>
                      <a:pt x="345022" y="43128"/>
                    </a:lnTo>
                    <a:cubicBezTo>
                      <a:pt x="356922" y="43128"/>
                      <a:pt x="366585" y="52772"/>
                      <a:pt x="366585" y="64692"/>
                    </a:cubicBezTo>
                    <a:lnTo>
                      <a:pt x="366585" y="86235"/>
                    </a:lnTo>
                    <a:lnTo>
                      <a:pt x="43128" y="86235"/>
                    </a:lnTo>
                    <a:lnTo>
                      <a:pt x="43128" y="64692"/>
                    </a:lnTo>
                    <a:cubicBezTo>
                      <a:pt x="43128" y="52791"/>
                      <a:pt x="52791" y="43128"/>
                      <a:pt x="64691" y="43128"/>
                    </a:cubicBezTo>
                    <a:close/>
                    <a:moveTo>
                      <a:pt x="345022" y="690043"/>
                    </a:moveTo>
                    <a:lnTo>
                      <a:pt x="64691" y="690043"/>
                    </a:lnTo>
                    <a:cubicBezTo>
                      <a:pt x="52771" y="690043"/>
                      <a:pt x="43128" y="680399"/>
                      <a:pt x="43128" y="668479"/>
                    </a:cubicBezTo>
                    <a:lnTo>
                      <a:pt x="43128" y="625352"/>
                    </a:lnTo>
                    <a:lnTo>
                      <a:pt x="366585" y="625352"/>
                    </a:lnTo>
                    <a:lnTo>
                      <a:pt x="366585" y="668479"/>
                    </a:lnTo>
                    <a:cubicBezTo>
                      <a:pt x="366585" y="680379"/>
                      <a:pt x="356922" y="690043"/>
                      <a:pt x="345022" y="690043"/>
                    </a:cubicBezTo>
                    <a:close/>
                  </a:path>
                </a:pathLst>
              </a:custGeom>
              <a:solidFill>
                <a:schemeClr val="tx1"/>
              </a:solidFill>
              <a:ln w="19936"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F3E03FA0-3F05-48C0-A558-FE5B14EB8E19}"/>
                  </a:ext>
                </a:extLst>
              </p:cNvPr>
              <p:cNvSpPr/>
              <p:nvPr/>
            </p:nvSpPr>
            <p:spPr>
              <a:xfrm>
                <a:off x="2536530" y="2523090"/>
                <a:ext cx="1099716" cy="970373"/>
              </a:xfrm>
              <a:custGeom>
                <a:avLst/>
                <a:gdLst>
                  <a:gd name="connsiteX0" fmla="*/ 819446 w 1099716"/>
                  <a:gd name="connsiteY0" fmla="*/ 646915 h 970373"/>
                  <a:gd name="connsiteX1" fmla="*/ 840990 w 1099716"/>
                  <a:gd name="connsiteY1" fmla="*/ 625352 h 970373"/>
                  <a:gd name="connsiteX2" fmla="*/ 819446 w 1099716"/>
                  <a:gd name="connsiteY2" fmla="*/ 603788 h 970373"/>
                  <a:gd name="connsiteX3" fmla="*/ 43128 w 1099716"/>
                  <a:gd name="connsiteY3" fmla="*/ 603788 h 970373"/>
                  <a:gd name="connsiteX4" fmla="*/ 43128 w 1099716"/>
                  <a:gd name="connsiteY4" fmla="*/ 80864 h 970373"/>
                  <a:gd name="connsiteX5" fmla="*/ 80206 w 1099716"/>
                  <a:gd name="connsiteY5" fmla="*/ 43128 h 970373"/>
                  <a:gd name="connsiteX6" fmla="*/ 1019511 w 1099716"/>
                  <a:gd name="connsiteY6" fmla="*/ 43128 h 970373"/>
                  <a:gd name="connsiteX7" fmla="*/ 1056589 w 1099716"/>
                  <a:gd name="connsiteY7" fmla="*/ 80864 h 970373"/>
                  <a:gd name="connsiteX8" fmla="*/ 1056589 w 1099716"/>
                  <a:gd name="connsiteY8" fmla="*/ 172511 h 970373"/>
                  <a:gd name="connsiteX9" fmla="*/ 1078153 w 1099716"/>
                  <a:gd name="connsiteY9" fmla="*/ 194075 h 970373"/>
                  <a:gd name="connsiteX10" fmla="*/ 1099716 w 1099716"/>
                  <a:gd name="connsiteY10" fmla="*/ 172511 h 970373"/>
                  <a:gd name="connsiteX11" fmla="*/ 1099716 w 1099716"/>
                  <a:gd name="connsiteY11" fmla="*/ 80864 h 970373"/>
                  <a:gd name="connsiteX12" fmla="*/ 1019491 w 1099716"/>
                  <a:gd name="connsiteY12" fmla="*/ 0 h 970373"/>
                  <a:gd name="connsiteX13" fmla="*/ 80226 w 1099716"/>
                  <a:gd name="connsiteY13" fmla="*/ 0 h 970373"/>
                  <a:gd name="connsiteX14" fmla="*/ 0 w 1099716"/>
                  <a:gd name="connsiteY14" fmla="*/ 80864 h 970373"/>
                  <a:gd name="connsiteX15" fmla="*/ 0 w 1099716"/>
                  <a:gd name="connsiteY15" fmla="*/ 673870 h 970373"/>
                  <a:gd name="connsiteX16" fmla="*/ 80226 w 1099716"/>
                  <a:gd name="connsiteY16" fmla="*/ 754735 h 970373"/>
                  <a:gd name="connsiteX17" fmla="*/ 474405 w 1099716"/>
                  <a:gd name="connsiteY17" fmla="*/ 754735 h 970373"/>
                  <a:gd name="connsiteX18" fmla="*/ 474405 w 1099716"/>
                  <a:gd name="connsiteY18" fmla="*/ 927245 h 970373"/>
                  <a:gd name="connsiteX19" fmla="*/ 280330 w 1099716"/>
                  <a:gd name="connsiteY19" fmla="*/ 927245 h 970373"/>
                  <a:gd name="connsiteX20" fmla="*/ 258766 w 1099716"/>
                  <a:gd name="connsiteY20" fmla="*/ 948809 h 970373"/>
                  <a:gd name="connsiteX21" fmla="*/ 280330 w 1099716"/>
                  <a:gd name="connsiteY21" fmla="*/ 970373 h 970373"/>
                  <a:gd name="connsiteX22" fmla="*/ 819426 w 1099716"/>
                  <a:gd name="connsiteY22" fmla="*/ 970373 h 970373"/>
                  <a:gd name="connsiteX23" fmla="*/ 840970 w 1099716"/>
                  <a:gd name="connsiteY23" fmla="*/ 948809 h 970373"/>
                  <a:gd name="connsiteX24" fmla="*/ 819446 w 1099716"/>
                  <a:gd name="connsiteY24" fmla="*/ 927245 h 970373"/>
                  <a:gd name="connsiteX25" fmla="*/ 625352 w 1099716"/>
                  <a:gd name="connsiteY25" fmla="*/ 927245 h 970373"/>
                  <a:gd name="connsiteX26" fmla="*/ 625352 w 1099716"/>
                  <a:gd name="connsiteY26" fmla="*/ 754735 h 970373"/>
                  <a:gd name="connsiteX27" fmla="*/ 819446 w 1099716"/>
                  <a:gd name="connsiteY27" fmla="*/ 754735 h 970373"/>
                  <a:gd name="connsiteX28" fmla="*/ 840990 w 1099716"/>
                  <a:gd name="connsiteY28" fmla="*/ 733171 h 970373"/>
                  <a:gd name="connsiteX29" fmla="*/ 819446 w 1099716"/>
                  <a:gd name="connsiteY29" fmla="*/ 711607 h 970373"/>
                  <a:gd name="connsiteX30" fmla="*/ 80226 w 1099716"/>
                  <a:gd name="connsiteY30" fmla="*/ 711607 h 970373"/>
                  <a:gd name="connsiteX31" fmla="*/ 43148 w 1099716"/>
                  <a:gd name="connsiteY31" fmla="*/ 673870 h 970373"/>
                  <a:gd name="connsiteX32" fmla="*/ 43148 w 1099716"/>
                  <a:gd name="connsiteY32" fmla="*/ 646915 h 970373"/>
                  <a:gd name="connsiteX33" fmla="*/ 819446 w 1099716"/>
                  <a:gd name="connsiteY33" fmla="*/ 646915 h 970373"/>
                  <a:gd name="connsiteX34" fmla="*/ 582224 w 1099716"/>
                  <a:gd name="connsiteY34" fmla="*/ 754735 h 970373"/>
                  <a:gd name="connsiteX35" fmla="*/ 582224 w 1099716"/>
                  <a:gd name="connsiteY35" fmla="*/ 927245 h 970373"/>
                  <a:gd name="connsiteX36" fmla="*/ 517533 w 1099716"/>
                  <a:gd name="connsiteY36" fmla="*/ 927245 h 970373"/>
                  <a:gd name="connsiteX37" fmla="*/ 517533 w 1099716"/>
                  <a:gd name="connsiteY37" fmla="*/ 754735 h 970373"/>
                  <a:gd name="connsiteX38" fmla="*/ 582224 w 1099716"/>
                  <a:gd name="connsiteY38" fmla="*/ 754735 h 97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9716" h="970373">
                    <a:moveTo>
                      <a:pt x="819446" y="646915"/>
                    </a:moveTo>
                    <a:cubicBezTo>
                      <a:pt x="831346" y="646915"/>
                      <a:pt x="840990" y="637272"/>
                      <a:pt x="840990" y="625352"/>
                    </a:cubicBezTo>
                    <a:cubicBezTo>
                      <a:pt x="840990" y="613452"/>
                      <a:pt x="831346" y="603788"/>
                      <a:pt x="819446" y="603788"/>
                    </a:cubicBezTo>
                    <a:lnTo>
                      <a:pt x="43128" y="603788"/>
                    </a:lnTo>
                    <a:lnTo>
                      <a:pt x="43128" y="80864"/>
                    </a:lnTo>
                    <a:cubicBezTo>
                      <a:pt x="43008" y="60219"/>
                      <a:pt x="59580" y="43367"/>
                      <a:pt x="80206" y="43128"/>
                    </a:cubicBezTo>
                    <a:lnTo>
                      <a:pt x="1019511" y="43128"/>
                    </a:lnTo>
                    <a:cubicBezTo>
                      <a:pt x="1040136" y="43367"/>
                      <a:pt x="1056709" y="60199"/>
                      <a:pt x="1056589" y="80864"/>
                    </a:cubicBezTo>
                    <a:lnTo>
                      <a:pt x="1056589" y="172511"/>
                    </a:lnTo>
                    <a:cubicBezTo>
                      <a:pt x="1056589" y="184431"/>
                      <a:pt x="1066253" y="194075"/>
                      <a:pt x="1078153" y="194075"/>
                    </a:cubicBezTo>
                    <a:cubicBezTo>
                      <a:pt x="1090073" y="194075"/>
                      <a:pt x="1099716" y="184431"/>
                      <a:pt x="1099716" y="172511"/>
                    </a:cubicBezTo>
                    <a:lnTo>
                      <a:pt x="1099716" y="80864"/>
                    </a:lnTo>
                    <a:cubicBezTo>
                      <a:pt x="1099836" y="36399"/>
                      <a:pt x="1063956" y="240"/>
                      <a:pt x="1019491" y="0"/>
                    </a:cubicBezTo>
                    <a:lnTo>
                      <a:pt x="80226" y="0"/>
                    </a:lnTo>
                    <a:cubicBezTo>
                      <a:pt x="35760" y="240"/>
                      <a:pt x="-100" y="36399"/>
                      <a:pt x="0" y="80864"/>
                    </a:cubicBezTo>
                    <a:lnTo>
                      <a:pt x="0" y="673870"/>
                    </a:lnTo>
                    <a:cubicBezTo>
                      <a:pt x="-120" y="718336"/>
                      <a:pt x="35760" y="754495"/>
                      <a:pt x="80226" y="754735"/>
                    </a:cubicBezTo>
                    <a:lnTo>
                      <a:pt x="474405" y="754735"/>
                    </a:lnTo>
                    <a:lnTo>
                      <a:pt x="474405" y="927245"/>
                    </a:lnTo>
                    <a:lnTo>
                      <a:pt x="280330" y="927245"/>
                    </a:lnTo>
                    <a:cubicBezTo>
                      <a:pt x="268410" y="927245"/>
                      <a:pt x="258766" y="936889"/>
                      <a:pt x="258766" y="948809"/>
                    </a:cubicBezTo>
                    <a:cubicBezTo>
                      <a:pt x="258766" y="960729"/>
                      <a:pt x="268410" y="970373"/>
                      <a:pt x="280330" y="970373"/>
                    </a:cubicBezTo>
                    <a:lnTo>
                      <a:pt x="819426" y="970373"/>
                    </a:lnTo>
                    <a:cubicBezTo>
                      <a:pt x="831327" y="970373"/>
                      <a:pt x="840970" y="960729"/>
                      <a:pt x="840970" y="948809"/>
                    </a:cubicBezTo>
                    <a:cubicBezTo>
                      <a:pt x="840970" y="936889"/>
                      <a:pt x="831346" y="927245"/>
                      <a:pt x="819446" y="927245"/>
                    </a:cubicBezTo>
                    <a:lnTo>
                      <a:pt x="625352" y="927245"/>
                    </a:lnTo>
                    <a:lnTo>
                      <a:pt x="625352" y="754735"/>
                    </a:lnTo>
                    <a:lnTo>
                      <a:pt x="819446" y="754735"/>
                    </a:lnTo>
                    <a:cubicBezTo>
                      <a:pt x="831346" y="754735"/>
                      <a:pt x="840990" y="745091"/>
                      <a:pt x="840990" y="733171"/>
                    </a:cubicBezTo>
                    <a:cubicBezTo>
                      <a:pt x="840990" y="721251"/>
                      <a:pt x="831346" y="711607"/>
                      <a:pt x="819446" y="711607"/>
                    </a:cubicBezTo>
                    <a:lnTo>
                      <a:pt x="80226" y="711607"/>
                    </a:lnTo>
                    <a:cubicBezTo>
                      <a:pt x="59580" y="711367"/>
                      <a:pt x="43008" y="694516"/>
                      <a:pt x="43148" y="673870"/>
                    </a:cubicBezTo>
                    <a:lnTo>
                      <a:pt x="43148" y="646915"/>
                    </a:lnTo>
                    <a:lnTo>
                      <a:pt x="819446" y="646915"/>
                    </a:lnTo>
                    <a:close/>
                    <a:moveTo>
                      <a:pt x="582224" y="754735"/>
                    </a:moveTo>
                    <a:lnTo>
                      <a:pt x="582224" y="927245"/>
                    </a:lnTo>
                    <a:lnTo>
                      <a:pt x="517533" y="927245"/>
                    </a:lnTo>
                    <a:lnTo>
                      <a:pt x="517533" y="754735"/>
                    </a:lnTo>
                    <a:lnTo>
                      <a:pt x="582224" y="754735"/>
                    </a:lnTo>
                    <a:close/>
                  </a:path>
                </a:pathLst>
              </a:custGeom>
              <a:solidFill>
                <a:schemeClr val="tx1"/>
              </a:solidFill>
              <a:ln w="19936"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107FE096-81B6-4AB3-9701-91F65C7CAC48}"/>
                  </a:ext>
                </a:extLst>
              </p:cNvPr>
              <p:cNvSpPr/>
              <p:nvPr/>
            </p:nvSpPr>
            <p:spPr>
              <a:xfrm>
                <a:off x="2967721" y="2760188"/>
                <a:ext cx="302043" cy="215863"/>
              </a:xfrm>
              <a:custGeom>
                <a:avLst/>
                <a:gdLst>
                  <a:gd name="connsiteX0" fmla="*/ 36963 w 302043"/>
                  <a:gd name="connsiteY0" fmla="*/ 92610 h 215863"/>
                  <a:gd name="connsiteX1" fmla="*/ 6334 w 302043"/>
                  <a:gd name="connsiteY1" fmla="*/ 92610 h 215863"/>
                  <a:gd name="connsiteX2" fmla="*/ 6334 w 302043"/>
                  <a:gd name="connsiteY2" fmla="*/ 123238 h 215863"/>
                  <a:gd name="connsiteX3" fmla="*/ 92590 w 302043"/>
                  <a:gd name="connsiteY3" fmla="*/ 209474 h 215863"/>
                  <a:gd name="connsiteX4" fmla="*/ 123079 w 302043"/>
                  <a:gd name="connsiteY4" fmla="*/ 209614 h 215863"/>
                  <a:gd name="connsiteX5" fmla="*/ 123198 w 302043"/>
                  <a:gd name="connsiteY5" fmla="*/ 209474 h 215863"/>
                  <a:gd name="connsiteX6" fmla="*/ 295709 w 302043"/>
                  <a:gd name="connsiteY6" fmla="*/ 36963 h 215863"/>
                  <a:gd name="connsiteX7" fmla="*/ 295709 w 302043"/>
                  <a:gd name="connsiteY7" fmla="*/ 6334 h 215863"/>
                  <a:gd name="connsiteX8" fmla="*/ 265081 w 302043"/>
                  <a:gd name="connsiteY8" fmla="*/ 6334 h 215863"/>
                  <a:gd name="connsiteX9" fmla="*/ 265081 w 302043"/>
                  <a:gd name="connsiteY9" fmla="*/ 6334 h 215863"/>
                  <a:gd name="connsiteX10" fmla="*/ 107904 w 302043"/>
                  <a:gd name="connsiteY10" fmla="*/ 163770 h 215863"/>
                  <a:gd name="connsiteX11" fmla="*/ 36963 w 302043"/>
                  <a:gd name="connsiteY11" fmla="*/ 92610 h 2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043" h="215863">
                    <a:moveTo>
                      <a:pt x="36963" y="92610"/>
                    </a:moveTo>
                    <a:cubicBezTo>
                      <a:pt x="28517" y="84164"/>
                      <a:pt x="14800" y="84164"/>
                      <a:pt x="6334" y="92610"/>
                    </a:cubicBezTo>
                    <a:cubicBezTo>
                      <a:pt x="-2111" y="101076"/>
                      <a:pt x="-2111" y="114773"/>
                      <a:pt x="6334" y="123238"/>
                    </a:cubicBezTo>
                    <a:lnTo>
                      <a:pt x="92590" y="209474"/>
                    </a:lnTo>
                    <a:cubicBezTo>
                      <a:pt x="100976" y="217940"/>
                      <a:pt x="114633" y="218000"/>
                      <a:pt x="123079" y="209614"/>
                    </a:cubicBezTo>
                    <a:cubicBezTo>
                      <a:pt x="123119" y="209574"/>
                      <a:pt x="123158" y="209514"/>
                      <a:pt x="123198" y="209474"/>
                    </a:cubicBezTo>
                    <a:lnTo>
                      <a:pt x="295709" y="36963"/>
                    </a:lnTo>
                    <a:cubicBezTo>
                      <a:pt x="304155" y="28497"/>
                      <a:pt x="304155" y="14800"/>
                      <a:pt x="295709" y="6334"/>
                    </a:cubicBezTo>
                    <a:cubicBezTo>
                      <a:pt x="287263" y="-2111"/>
                      <a:pt x="273546" y="-2111"/>
                      <a:pt x="265081" y="6334"/>
                    </a:cubicBezTo>
                    <a:lnTo>
                      <a:pt x="265081" y="6334"/>
                    </a:lnTo>
                    <a:lnTo>
                      <a:pt x="107904" y="163770"/>
                    </a:lnTo>
                    <a:lnTo>
                      <a:pt x="36963" y="92610"/>
                    </a:lnTo>
                    <a:close/>
                  </a:path>
                </a:pathLst>
              </a:custGeom>
              <a:solidFill>
                <a:schemeClr val="accent5"/>
              </a:solidFill>
              <a:ln w="19936"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B58DB01-90E5-4ECD-B96B-683FB662DA35}"/>
                  </a:ext>
                </a:extLst>
              </p:cNvPr>
              <p:cNvSpPr/>
              <p:nvPr/>
            </p:nvSpPr>
            <p:spPr>
              <a:xfrm>
                <a:off x="3550959" y="3061335"/>
                <a:ext cx="150963" cy="108636"/>
              </a:xfrm>
              <a:custGeom>
                <a:avLst/>
                <a:gdLst>
                  <a:gd name="connsiteX0" fmla="*/ 113998 w 150963"/>
                  <a:gd name="connsiteY0" fmla="*/ 6463 h 108636"/>
                  <a:gd name="connsiteX1" fmla="*/ 56654 w 150963"/>
                  <a:gd name="connsiteY1" fmla="*/ 57996 h 108636"/>
                  <a:gd name="connsiteX2" fmla="*/ 35090 w 150963"/>
                  <a:gd name="connsiteY2" fmla="*/ 38808 h 108636"/>
                  <a:gd name="connsiteX3" fmla="*/ 4761 w 150963"/>
                  <a:gd name="connsiteY3" fmla="*/ 42123 h 108636"/>
                  <a:gd name="connsiteX4" fmla="*/ 6178 w 150963"/>
                  <a:gd name="connsiteY4" fmla="*/ 70735 h 108636"/>
                  <a:gd name="connsiteX5" fmla="*/ 42178 w 150963"/>
                  <a:gd name="connsiteY5" fmla="*/ 103081 h 108636"/>
                  <a:gd name="connsiteX6" fmla="*/ 71070 w 150963"/>
                  <a:gd name="connsiteY6" fmla="*/ 103081 h 108636"/>
                  <a:gd name="connsiteX7" fmla="*/ 142889 w 150963"/>
                  <a:gd name="connsiteY7" fmla="*/ 38389 h 108636"/>
                  <a:gd name="connsiteX8" fmla="*/ 146204 w 150963"/>
                  <a:gd name="connsiteY8" fmla="*/ 8060 h 108636"/>
                  <a:gd name="connsiteX9" fmla="*/ 115875 w 150963"/>
                  <a:gd name="connsiteY9" fmla="*/ 4746 h 108636"/>
                  <a:gd name="connsiteX10" fmla="*/ 113998 w 150963"/>
                  <a:gd name="connsiteY10" fmla="*/ 6463 h 10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963" h="108636">
                    <a:moveTo>
                      <a:pt x="113998" y="6463"/>
                    </a:moveTo>
                    <a:lnTo>
                      <a:pt x="56654" y="57996"/>
                    </a:lnTo>
                    <a:lnTo>
                      <a:pt x="35090" y="38808"/>
                    </a:lnTo>
                    <a:cubicBezTo>
                      <a:pt x="25786" y="31361"/>
                      <a:pt x="12208" y="32838"/>
                      <a:pt x="4761" y="42123"/>
                    </a:cubicBezTo>
                    <a:cubicBezTo>
                      <a:pt x="-2088" y="50649"/>
                      <a:pt x="-1489" y="62928"/>
                      <a:pt x="6178" y="70735"/>
                    </a:cubicBezTo>
                    <a:lnTo>
                      <a:pt x="42178" y="103081"/>
                    </a:lnTo>
                    <a:cubicBezTo>
                      <a:pt x="50404" y="110488"/>
                      <a:pt x="62883" y="110488"/>
                      <a:pt x="71070" y="103081"/>
                    </a:cubicBezTo>
                    <a:lnTo>
                      <a:pt x="142889" y="38389"/>
                    </a:lnTo>
                    <a:cubicBezTo>
                      <a:pt x="152194" y="30922"/>
                      <a:pt x="153671" y="17344"/>
                      <a:pt x="146204" y="8060"/>
                    </a:cubicBezTo>
                    <a:cubicBezTo>
                      <a:pt x="138736" y="-1224"/>
                      <a:pt x="125159" y="-2702"/>
                      <a:pt x="115875" y="4746"/>
                    </a:cubicBezTo>
                    <a:cubicBezTo>
                      <a:pt x="115236" y="5285"/>
                      <a:pt x="114617" y="5844"/>
                      <a:pt x="113998" y="6463"/>
                    </a:cubicBezTo>
                    <a:close/>
                  </a:path>
                </a:pathLst>
              </a:custGeom>
              <a:solidFill>
                <a:schemeClr val="accent5"/>
              </a:solidFill>
              <a:ln w="19936"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BE5E01C-C7D0-47EC-9AB7-9A7A9D04C9D4}"/>
                  </a:ext>
                </a:extLst>
              </p:cNvPr>
              <p:cNvSpPr/>
              <p:nvPr/>
            </p:nvSpPr>
            <p:spPr>
              <a:xfrm>
                <a:off x="2881550" y="2609346"/>
                <a:ext cx="474424" cy="474424"/>
              </a:xfrm>
              <a:custGeom>
                <a:avLst/>
                <a:gdLst>
                  <a:gd name="connsiteX0" fmla="*/ 0 w 474424"/>
                  <a:gd name="connsiteY0" fmla="*/ 237202 h 474424"/>
                  <a:gd name="connsiteX1" fmla="*/ 237202 w 474424"/>
                  <a:gd name="connsiteY1" fmla="*/ 474425 h 474424"/>
                  <a:gd name="connsiteX2" fmla="*/ 474425 w 474424"/>
                  <a:gd name="connsiteY2" fmla="*/ 237202 h 474424"/>
                  <a:gd name="connsiteX3" fmla="*/ 237202 w 474424"/>
                  <a:gd name="connsiteY3" fmla="*/ 0 h 474424"/>
                  <a:gd name="connsiteX4" fmla="*/ 0 w 474424"/>
                  <a:gd name="connsiteY4" fmla="*/ 237202 h 474424"/>
                  <a:gd name="connsiteX5" fmla="*/ 431297 w 474424"/>
                  <a:gd name="connsiteY5" fmla="*/ 237202 h 474424"/>
                  <a:gd name="connsiteX6" fmla="*/ 237202 w 474424"/>
                  <a:gd name="connsiteY6" fmla="*/ 431297 h 474424"/>
                  <a:gd name="connsiteX7" fmla="*/ 43128 w 474424"/>
                  <a:gd name="connsiteY7" fmla="*/ 237202 h 474424"/>
                  <a:gd name="connsiteX8" fmla="*/ 237202 w 474424"/>
                  <a:gd name="connsiteY8" fmla="*/ 43128 h 474424"/>
                  <a:gd name="connsiteX9" fmla="*/ 431297 w 474424"/>
                  <a:gd name="connsiteY9" fmla="*/ 237202 h 47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424" h="474424">
                    <a:moveTo>
                      <a:pt x="0" y="237202"/>
                    </a:moveTo>
                    <a:cubicBezTo>
                      <a:pt x="0" y="368223"/>
                      <a:pt x="106202" y="474425"/>
                      <a:pt x="237202" y="474425"/>
                    </a:cubicBezTo>
                    <a:cubicBezTo>
                      <a:pt x="368223" y="474425"/>
                      <a:pt x="474425" y="368223"/>
                      <a:pt x="474425" y="237202"/>
                    </a:cubicBezTo>
                    <a:cubicBezTo>
                      <a:pt x="474425" y="106202"/>
                      <a:pt x="368223" y="0"/>
                      <a:pt x="237202" y="0"/>
                    </a:cubicBezTo>
                    <a:cubicBezTo>
                      <a:pt x="106202" y="0"/>
                      <a:pt x="0" y="106202"/>
                      <a:pt x="0" y="237202"/>
                    </a:cubicBezTo>
                    <a:close/>
                    <a:moveTo>
                      <a:pt x="431297" y="237202"/>
                    </a:moveTo>
                    <a:cubicBezTo>
                      <a:pt x="431297" y="344383"/>
                      <a:pt x="344403" y="431297"/>
                      <a:pt x="237202" y="431297"/>
                    </a:cubicBezTo>
                    <a:cubicBezTo>
                      <a:pt x="130022" y="431297"/>
                      <a:pt x="43128" y="344383"/>
                      <a:pt x="43128" y="237202"/>
                    </a:cubicBezTo>
                    <a:cubicBezTo>
                      <a:pt x="43128" y="130022"/>
                      <a:pt x="130022" y="43128"/>
                      <a:pt x="237202" y="43128"/>
                    </a:cubicBezTo>
                    <a:cubicBezTo>
                      <a:pt x="344403" y="43128"/>
                      <a:pt x="431297" y="130002"/>
                      <a:pt x="431297" y="237202"/>
                    </a:cubicBezTo>
                    <a:close/>
                  </a:path>
                </a:pathLst>
              </a:custGeom>
              <a:solidFill>
                <a:schemeClr val="tx1"/>
              </a:solidFill>
              <a:ln w="19936"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A29B4C5-C6D4-443E-9546-1E10148C16B5}"/>
                  </a:ext>
                </a:extLst>
              </p:cNvPr>
              <p:cNvSpPr/>
              <p:nvPr/>
            </p:nvSpPr>
            <p:spPr>
              <a:xfrm>
                <a:off x="3485338" y="2975931"/>
                <a:ext cx="280349" cy="280349"/>
              </a:xfrm>
              <a:custGeom>
                <a:avLst/>
                <a:gdLst>
                  <a:gd name="connsiteX0" fmla="*/ 140185 w 280349"/>
                  <a:gd name="connsiteY0" fmla="*/ 0 h 280349"/>
                  <a:gd name="connsiteX1" fmla="*/ 0 w 280349"/>
                  <a:gd name="connsiteY1" fmla="*/ 140165 h 280349"/>
                  <a:gd name="connsiteX2" fmla="*/ 140185 w 280349"/>
                  <a:gd name="connsiteY2" fmla="*/ 280350 h 280349"/>
                  <a:gd name="connsiteX3" fmla="*/ 280350 w 280349"/>
                  <a:gd name="connsiteY3" fmla="*/ 140165 h 280349"/>
                  <a:gd name="connsiteX4" fmla="*/ 140185 w 280349"/>
                  <a:gd name="connsiteY4" fmla="*/ 0 h 280349"/>
                  <a:gd name="connsiteX5" fmla="*/ 140185 w 280349"/>
                  <a:gd name="connsiteY5" fmla="*/ 237202 h 280349"/>
                  <a:gd name="connsiteX6" fmla="*/ 43128 w 280349"/>
                  <a:gd name="connsiteY6" fmla="*/ 140165 h 280349"/>
                  <a:gd name="connsiteX7" fmla="*/ 140185 w 280349"/>
                  <a:gd name="connsiteY7" fmla="*/ 43148 h 280349"/>
                  <a:gd name="connsiteX8" fmla="*/ 237202 w 280349"/>
                  <a:gd name="connsiteY8" fmla="*/ 140165 h 280349"/>
                  <a:gd name="connsiteX9" fmla="*/ 140185 w 280349"/>
                  <a:gd name="connsiteY9" fmla="*/ 237202 h 28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349" h="280349">
                    <a:moveTo>
                      <a:pt x="140185" y="0"/>
                    </a:moveTo>
                    <a:cubicBezTo>
                      <a:pt x="62755" y="0"/>
                      <a:pt x="0" y="62755"/>
                      <a:pt x="0" y="140165"/>
                    </a:cubicBezTo>
                    <a:cubicBezTo>
                      <a:pt x="0" y="217595"/>
                      <a:pt x="62755" y="280350"/>
                      <a:pt x="140185" y="280350"/>
                    </a:cubicBezTo>
                    <a:cubicBezTo>
                      <a:pt x="217595" y="280350"/>
                      <a:pt x="280350" y="217595"/>
                      <a:pt x="280350" y="140165"/>
                    </a:cubicBezTo>
                    <a:cubicBezTo>
                      <a:pt x="280210" y="62795"/>
                      <a:pt x="217535" y="120"/>
                      <a:pt x="140185" y="0"/>
                    </a:cubicBezTo>
                    <a:close/>
                    <a:moveTo>
                      <a:pt x="140185" y="237202"/>
                    </a:moveTo>
                    <a:cubicBezTo>
                      <a:pt x="86575" y="237202"/>
                      <a:pt x="43128" y="193755"/>
                      <a:pt x="43128" y="140165"/>
                    </a:cubicBezTo>
                    <a:cubicBezTo>
                      <a:pt x="43128" y="86575"/>
                      <a:pt x="86595" y="43148"/>
                      <a:pt x="140185" y="43148"/>
                    </a:cubicBezTo>
                    <a:cubicBezTo>
                      <a:pt x="193775" y="43148"/>
                      <a:pt x="237202" y="86595"/>
                      <a:pt x="237202" y="140165"/>
                    </a:cubicBezTo>
                    <a:cubicBezTo>
                      <a:pt x="237083" y="193695"/>
                      <a:pt x="193715" y="237082"/>
                      <a:pt x="140185" y="237202"/>
                    </a:cubicBezTo>
                    <a:close/>
                  </a:path>
                </a:pathLst>
              </a:custGeom>
              <a:solidFill>
                <a:schemeClr val="tx1"/>
              </a:solidFill>
              <a:ln w="19936" cap="flat">
                <a:noFill/>
                <a:prstDash val="solid"/>
                <a:miter/>
              </a:ln>
            </p:spPr>
            <p:txBody>
              <a:bodyPr rtlCol="0" anchor="ctr"/>
              <a:lstStyle/>
              <a:p>
                <a:endParaRPr lang="en-US" dirty="0"/>
              </a:p>
            </p:txBody>
          </p:sp>
        </p:grpSp>
        <p:grpSp>
          <p:nvGrpSpPr>
            <p:cNvPr id="125" name="Group 124">
              <a:extLst>
                <a:ext uri="{FF2B5EF4-FFF2-40B4-BE49-F238E27FC236}">
                  <a16:creationId xmlns:a16="http://schemas.microsoft.com/office/drawing/2014/main" id="{7A2D74DD-043D-4F43-A4CC-07246FB9DA59}"/>
                </a:ext>
              </a:extLst>
            </p:cNvPr>
            <p:cNvGrpSpPr/>
            <p:nvPr/>
          </p:nvGrpSpPr>
          <p:grpSpPr>
            <a:xfrm>
              <a:off x="1523345" y="4192669"/>
              <a:ext cx="3320201" cy="1632498"/>
              <a:chOff x="1523345" y="4192669"/>
              <a:chExt cx="3320201" cy="1632498"/>
            </a:xfrm>
          </p:grpSpPr>
          <p:grpSp>
            <p:nvGrpSpPr>
              <p:cNvPr id="93" name="Group 92">
                <a:extLst>
                  <a:ext uri="{FF2B5EF4-FFF2-40B4-BE49-F238E27FC236}">
                    <a16:creationId xmlns:a16="http://schemas.microsoft.com/office/drawing/2014/main" id="{568579B2-CF87-4EA5-A1B4-6E3AE2844138}"/>
                  </a:ext>
                </a:extLst>
              </p:cNvPr>
              <p:cNvGrpSpPr/>
              <p:nvPr/>
            </p:nvGrpSpPr>
            <p:grpSpPr>
              <a:xfrm>
                <a:off x="2296025" y="4425885"/>
                <a:ext cx="326608" cy="1379120"/>
                <a:chOff x="2157699" y="4406429"/>
                <a:chExt cx="326608" cy="1379120"/>
              </a:xfrm>
            </p:grpSpPr>
            <p:sp>
              <p:nvSpPr>
                <p:cNvPr id="19" name="Oval 18">
                  <a:extLst>
                    <a:ext uri="{FF2B5EF4-FFF2-40B4-BE49-F238E27FC236}">
                      <a16:creationId xmlns:a16="http://schemas.microsoft.com/office/drawing/2014/main" id="{52D721AA-C68B-4F3D-BD52-197F841C6D02}"/>
                    </a:ext>
                  </a:extLst>
                </p:cNvPr>
                <p:cNvSpPr/>
                <p:nvPr/>
              </p:nvSpPr>
              <p:spPr>
                <a:xfrm>
                  <a:off x="2157699" y="4406429"/>
                  <a:ext cx="326608" cy="326608"/>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b="1" dirty="0">
                      <a:solidFill>
                        <a:schemeClr val="bg1"/>
                      </a:solidFill>
                    </a:rPr>
                    <a:t>1</a:t>
                  </a:r>
                </a:p>
              </p:txBody>
            </p:sp>
            <p:sp>
              <p:nvSpPr>
                <p:cNvPr id="20" name="Oval 19">
                  <a:extLst>
                    <a:ext uri="{FF2B5EF4-FFF2-40B4-BE49-F238E27FC236}">
                      <a16:creationId xmlns:a16="http://schemas.microsoft.com/office/drawing/2014/main" id="{C574C2FD-D63C-4F40-B114-5B9C4D25E072}"/>
                    </a:ext>
                  </a:extLst>
                </p:cNvPr>
                <p:cNvSpPr/>
                <p:nvPr/>
              </p:nvSpPr>
              <p:spPr>
                <a:xfrm>
                  <a:off x="2157699" y="4932685"/>
                  <a:ext cx="326608" cy="326608"/>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b="1" dirty="0">
                      <a:solidFill>
                        <a:schemeClr val="bg1"/>
                      </a:solidFill>
                    </a:rPr>
                    <a:t>2</a:t>
                  </a:r>
                </a:p>
              </p:txBody>
            </p:sp>
            <p:sp>
              <p:nvSpPr>
                <p:cNvPr id="21" name="Oval 20">
                  <a:extLst>
                    <a:ext uri="{FF2B5EF4-FFF2-40B4-BE49-F238E27FC236}">
                      <a16:creationId xmlns:a16="http://schemas.microsoft.com/office/drawing/2014/main" id="{B88205DA-778B-41C0-ACB2-CF0EA0DC2751}"/>
                    </a:ext>
                  </a:extLst>
                </p:cNvPr>
                <p:cNvSpPr/>
                <p:nvPr/>
              </p:nvSpPr>
              <p:spPr>
                <a:xfrm>
                  <a:off x="2157699" y="5458941"/>
                  <a:ext cx="326608" cy="326608"/>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b="1" dirty="0">
                      <a:solidFill>
                        <a:schemeClr val="bg1"/>
                      </a:solidFill>
                    </a:rPr>
                    <a:t>3</a:t>
                  </a:r>
                </a:p>
              </p:txBody>
            </p:sp>
          </p:grpSp>
          <p:sp>
            <p:nvSpPr>
              <p:cNvPr id="23" name="TextBox 22">
                <a:extLst>
                  <a:ext uri="{FF2B5EF4-FFF2-40B4-BE49-F238E27FC236}">
                    <a16:creationId xmlns:a16="http://schemas.microsoft.com/office/drawing/2014/main" id="{07236981-E1E5-4781-B96B-CD28F7ABFC65}"/>
                  </a:ext>
                </a:extLst>
              </p:cNvPr>
              <p:cNvSpPr txBox="1"/>
              <p:nvPr/>
            </p:nvSpPr>
            <p:spPr>
              <a:xfrm>
                <a:off x="2675965" y="4192669"/>
                <a:ext cx="2167581" cy="1632498"/>
              </a:xfrm>
              <a:prstGeom prst="rect">
                <a:avLst/>
              </a:prstGeom>
              <a:noFill/>
            </p:spPr>
            <p:txBody>
              <a:bodyPr wrap="none">
                <a:spAutoFit/>
              </a:bodyPr>
              <a:lstStyle/>
              <a:p>
                <a:pPr>
                  <a:lnSpc>
                    <a:spcPct val="200000"/>
                  </a:lnSpc>
                  <a:spcAft>
                    <a:spcPts val="200"/>
                  </a:spcAft>
                </a:pPr>
                <a:r>
                  <a:rPr lang="en-US" sz="1700" dirty="0"/>
                  <a:t>something you know</a:t>
                </a:r>
              </a:p>
              <a:p>
                <a:pPr>
                  <a:lnSpc>
                    <a:spcPct val="200000"/>
                  </a:lnSpc>
                  <a:spcAft>
                    <a:spcPts val="200"/>
                  </a:spcAft>
                </a:pPr>
                <a:r>
                  <a:rPr lang="en-US" sz="1700" dirty="0"/>
                  <a:t>something you have</a:t>
                </a:r>
              </a:p>
              <a:p>
                <a:pPr>
                  <a:lnSpc>
                    <a:spcPct val="200000"/>
                  </a:lnSpc>
                  <a:spcAft>
                    <a:spcPts val="200"/>
                  </a:spcAft>
                </a:pPr>
                <a:r>
                  <a:rPr lang="en-US" sz="1700" dirty="0"/>
                  <a:t>something you are</a:t>
                </a:r>
              </a:p>
            </p:txBody>
          </p:sp>
          <p:grpSp>
            <p:nvGrpSpPr>
              <p:cNvPr id="94" name="Group 93">
                <a:extLst>
                  <a:ext uri="{FF2B5EF4-FFF2-40B4-BE49-F238E27FC236}">
                    <a16:creationId xmlns:a16="http://schemas.microsoft.com/office/drawing/2014/main" id="{D4184061-3DC2-4936-A9BA-EE8478804DBC}"/>
                  </a:ext>
                </a:extLst>
              </p:cNvPr>
              <p:cNvGrpSpPr/>
              <p:nvPr/>
            </p:nvGrpSpPr>
            <p:grpSpPr>
              <a:xfrm>
                <a:off x="1523345" y="4474217"/>
                <a:ext cx="651358" cy="185279"/>
                <a:chOff x="1414203" y="4483945"/>
                <a:chExt cx="651358" cy="185279"/>
              </a:xfrm>
              <a:solidFill>
                <a:schemeClr val="tx1"/>
              </a:solidFill>
            </p:grpSpPr>
            <p:sp>
              <p:nvSpPr>
                <p:cNvPr id="51" name="Freeform: Shape 50">
                  <a:extLst>
                    <a:ext uri="{FF2B5EF4-FFF2-40B4-BE49-F238E27FC236}">
                      <a16:creationId xmlns:a16="http://schemas.microsoft.com/office/drawing/2014/main" id="{F4AD69F6-FDFF-4230-B948-D3611F6A8B4F}"/>
                    </a:ext>
                  </a:extLst>
                </p:cNvPr>
                <p:cNvSpPr/>
                <p:nvPr/>
              </p:nvSpPr>
              <p:spPr>
                <a:xfrm>
                  <a:off x="1414203" y="4483945"/>
                  <a:ext cx="651358" cy="185279"/>
                </a:xfrm>
                <a:custGeom>
                  <a:avLst/>
                  <a:gdLst>
                    <a:gd name="connsiteX0" fmla="*/ 448830 w 523248"/>
                    <a:gd name="connsiteY0" fmla="*/ 0 h 148838"/>
                    <a:gd name="connsiteX1" fmla="*/ 74419 w 523248"/>
                    <a:gd name="connsiteY1" fmla="*/ 0 h 148838"/>
                    <a:gd name="connsiteX2" fmla="*/ 0 w 523248"/>
                    <a:gd name="connsiteY2" fmla="*/ 74419 h 148838"/>
                    <a:gd name="connsiteX3" fmla="*/ 74419 w 523248"/>
                    <a:gd name="connsiteY3" fmla="*/ 148838 h 148838"/>
                    <a:gd name="connsiteX4" fmla="*/ 448830 w 523248"/>
                    <a:gd name="connsiteY4" fmla="*/ 148838 h 148838"/>
                    <a:gd name="connsiteX5" fmla="*/ 523249 w 523248"/>
                    <a:gd name="connsiteY5" fmla="*/ 74419 h 148838"/>
                    <a:gd name="connsiteX6" fmla="*/ 448830 w 523248"/>
                    <a:gd name="connsiteY6" fmla="*/ 0 h 148838"/>
                    <a:gd name="connsiteX7" fmla="*/ 448830 w 523248"/>
                    <a:gd name="connsiteY7" fmla="*/ 128247 h 148838"/>
                    <a:gd name="connsiteX8" fmla="*/ 74419 w 523248"/>
                    <a:gd name="connsiteY8" fmla="*/ 128247 h 148838"/>
                    <a:gd name="connsiteX9" fmla="*/ 20591 w 523248"/>
                    <a:gd name="connsiteY9" fmla="*/ 74419 h 148838"/>
                    <a:gd name="connsiteX10" fmla="*/ 74419 w 523248"/>
                    <a:gd name="connsiteY10" fmla="*/ 20592 h 148838"/>
                    <a:gd name="connsiteX11" fmla="*/ 448830 w 523248"/>
                    <a:gd name="connsiteY11" fmla="*/ 20592 h 148838"/>
                    <a:gd name="connsiteX12" fmla="*/ 502657 w 523248"/>
                    <a:gd name="connsiteY12" fmla="*/ 74419 h 148838"/>
                    <a:gd name="connsiteX13" fmla="*/ 448830 w 523248"/>
                    <a:gd name="connsiteY13" fmla="*/ 128247 h 14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248" h="148838">
                      <a:moveTo>
                        <a:pt x="448830" y="0"/>
                      </a:moveTo>
                      <a:lnTo>
                        <a:pt x="74419" y="0"/>
                      </a:lnTo>
                      <a:cubicBezTo>
                        <a:pt x="33384" y="0"/>
                        <a:pt x="0" y="33384"/>
                        <a:pt x="0" y="74419"/>
                      </a:cubicBezTo>
                      <a:cubicBezTo>
                        <a:pt x="0" y="115454"/>
                        <a:pt x="33384" y="148838"/>
                        <a:pt x="74419" y="148838"/>
                      </a:cubicBezTo>
                      <a:lnTo>
                        <a:pt x="448830" y="148838"/>
                      </a:lnTo>
                      <a:cubicBezTo>
                        <a:pt x="489865" y="148838"/>
                        <a:pt x="523249" y="115454"/>
                        <a:pt x="523249" y="74419"/>
                      </a:cubicBezTo>
                      <a:cubicBezTo>
                        <a:pt x="523249" y="33384"/>
                        <a:pt x="489865" y="0"/>
                        <a:pt x="448830" y="0"/>
                      </a:cubicBezTo>
                      <a:close/>
                      <a:moveTo>
                        <a:pt x="448830" y="128247"/>
                      </a:moveTo>
                      <a:lnTo>
                        <a:pt x="74419" y="128247"/>
                      </a:lnTo>
                      <a:cubicBezTo>
                        <a:pt x="44738" y="128247"/>
                        <a:pt x="20591" y="104100"/>
                        <a:pt x="20591" y="74419"/>
                      </a:cubicBezTo>
                      <a:cubicBezTo>
                        <a:pt x="20591" y="44738"/>
                        <a:pt x="44738" y="20592"/>
                        <a:pt x="74419" y="20592"/>
                      </a:cubicBezTo>
                      <a:lnTo>
                        <a:pt x="448830" y="20592"/>
                      </a:lnTo>
                      <a:cubicBezTo>
                        <a:pt x="478510" y="20592"/>
                        <a:pt x="502657" y="44738"/>
                        <a:pt x="502657" y="74419"/>
                      </a:cubicBezTo>
                      <a:cubicBezTo>
                        <a:pt x="502657" y="104100"/>
                        <a:pt x="478510" y="128247"/>
                        <a:pt x="448830" y="128247"/>
                      </a:cubicBezTo>
                      <a:close/>
                    </a:path>
                  </a:pathLst>
                </a:custGeom>
                <a:grpFill/>
                <a:ln w="1372"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D9CB686F-E164-48B3-8BBF-46B4B087B505}"/>
                    </a:ext>
                  </a:extLst>
                </p:cNvPr>
                <p:cNvSpPr/>
                <p:nvPr/>
              </p:nvSpPr>
              <p:spPr>
                <a:xfrm>
                  <a:off x="1482076" y="4526706"/>
                  <a:ext cx="91499" cy="101681"/>
                </a:xfrm>
                <a:custGeom>
                  <a:avLst/>
                  <a:gdLst>
                    <a:gd name="connsiteX0" fmla="*/ 72122 w 73503"/>
                    <a:gd name="connsiteY0" fmla="*/ 20420 h 81682"/>
                    <a:gd name="connsiteX1" fmla="*/ 58058 w 73503"/>
                    <a:gd name="connsiteY1" fmla="*/ 16652 h 81682"/>
                    <a:gd name="connsiteX2" fmla="*/ 47047 w 73503"/>
                    <a:gd name="connsiteY2" fmla="*/ 23009 h 81682"/>
                    <a:gd name="connsiteX3" fmla="*/ 47047 w 73503"/>
                    <a:gd name="connsiteY3" fmla="*/ 10296 h 81682"/>
                    <a:gd name="connsiteX4" fmla="*/ 36752 w 73503"/>
                    <a:gd name="connsiteY4" fmla="*/ 0 h 81682"/>
                    <a:gd name="connsiteX5" fmla="*/ 26456 w 73503"/>
                    <a:gd name="connsiteY5" fmla="*/ 10296 h 81682"/>
                    <a:gd name="connsiteX6" fmla="*/ 26456 w 73503"/>
                    <a:gd name="connsiteY6" fmla="*/ 23009 h 81682"/>
                    <a:gd name="connsiteX7" fmla="*/ 15445 w 73503"/>
                    <a:gd name="connsiteY7" fmla="*/ 16652 h 81682"/>
                    <a:gd name="connsiteX8" fmla="*/ 1381 w 73503"/>
                    <a:gd name="connsiteY8" fmla="*/ 20420 h 81682"/>
                    <a:gd name="connsiteX9" fmla="*/ 5149 w 73503"/>
                    <a:gd name="connsiteY9" fmla="*/ 34484 h 81682"/>
                    <a:gd name="connsiteX10" fmla="*/ 16160 w 73503"/>
                    <a:gd name="connsiteY10" fmla="*/ 40841 h 81682"/>
                    <a:gd name="connsiteX11" fmla="*/ 5149 w 73503"/>
                    <a:gd name="connsiteY11" fmla="*/ 47198 h 81682"/>
                    <a:gd name="connsiteX12" fmla="*/ 1381 w 73503"/>
                    <a:gd name="connsiteY12" fmla="*/ 61262 h 81682"/>
                    <a:gd name="connsiteX13" fmla="*/ 10307 w 73503"/>
                    <a:gd name="connsiteY13" fmla="*/ 66412 h 81682"/>
                    <a:gd name="connsiteX14" fmla="*/ 15445 w 73503"/>
                    <a:gd name="connsiteY14" fmla="*/ 65031 h 81682"/>
                    <a:gd name="connsiteX15" fmla="*/ 26456 w 73503"/>
                    <a:gd name="connsiteY15" fmla="*/ 58673 h 81682"/>
                    <a:gd name="connsiteX16" fmla="*/ 26456 w 73503"/>
                    <a:gd name="connsiteY16" fmla="*/ 71387 h 81682"/>
                    <a:gd name="connsiteX17" fmla="*/ 36752 w 73503"/>
                    <a:gd name="connsiteY17" fmla="*/ 81682 h 81682"/>
                    <a:gd name="connsiteX18" fmla="*/ 47047 w 73503"/>
                    <a:gd name="connsiteY18" fmla="*/ 71387 h 81682"/>
                    <a:gd name="connsiteX19" fmla="*/ 47047 w 73503"/>
                    <a:gd name="connsiteY19" fmla="*/ 58673 h 81682"/>
                    <a:gd name="connsiteX20" fmla="*/ 58058 w 73503"/>
                    <a:gd name="connsiteY20" fmla="*/ 65031 h 81682"/>
                    <a:gd name="connsiteX21" fmla="*/ 63197 w 73503"/>
                    <a:gd name="connsiteY21" fmla="*/ 66412 h 81682"/>
                    <a:gd name="connsiteX22" fmla="*/ 72122 w 73503"/>
                    <a:gd name="connsiteY22" fmla="*/ 61262 h 81682"/>
                    <a:gd name="connsiteX23" fmla="*/ 68354 w 73503"/>
                    <a:gd name="connsiteY23" fmla="*/ 47198 h 81682"/>
                    <a:gd name="connsiteX24" fmla="*/ 57343 w 73503"/>
                    <a:gd name="connsiteY24" fmla="*/ 40841 h 81682"/>
                    <a:gd name="connsiteX25" fmla="*/ 68354 w 73503"/>
                    <a:gd name="connsiteY25" fmla="*/ 34484 h 81682"/>
                    <a:gd name="connsiteX26" fmla="*/ 72122 w 73503"/>
                    <a:gd name="connsiteY26" fmla="*/ 20420 h 8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503" h="81682">
                      <a:moveTo>
                        <a:pt x="72122" y="20420"/>
                      </a:moveTo>
                      <a:cubicBezTo>
                        <a:pt x="69279" y="15494"/>
                        <a:pt x="62980" y="13807"/>
                        <a:pt x="58058" y="16652"/>
                      </a:cubicBezTo>
                      <a:lnTo>
                        <a:pt x="47047" y="23009"/>
                      </a:lnTo>
                      <a:lnTo>
                        <a:pt x="47047" y="10296"/>
                      </a:lnTo>
                      <a:cubicBezTo>
                        <a:pt x="47047" y="4610"/>
                        <a:pt x="42439" y="0"/>
                        <a:pt x="36752" y="0"/>
                      </a:cubicBezTo>
                      <a:cubicBezTo>
                        <a:pt x="31064" y="0"/>
                        <a:pt x="26456" y="4610"/>
                        <a:pt x="26456" y="10296"/>
                      </a:cubicBezTo>
                      <a:lnTo>
                        <a:pt x="26456" y="23009"/>
                      </a:lnTo>
                      <a:lnTo>
                        <a:pt x="15445" y="16652"/>
                      </a:lnTo>
                      <a:cubicBezTo>
                        <a:pt x="10518" y="13807"/>
                        <a:pt x="4223" y="15494"/>
                        <a:pt x="1381" y="20420"/>
                      </a:cubicBezTo>
                      <a:cubicBezTo>
                        <a:pt x="-1462" y="25344"/>
                        <a:pt x="225" y="31641"/>
                        <a:pt x="5149" y="34484"/>
                      </a:cubicBezTo>
                      <a:lnTo>
                        <a:pt x="16160" y="40841"/>
                      </a:lnTo>
                      <a:lnTo>
                        <a:pt x="5149" y="47198"/>
                      </a:lnTo>
                      <a:cubicBezTo>
                        <a:pt x="225" y="50041"/>
                        <a:pt x="-1462" y="56338"/>
                        <a:pt x="1381" y="61262"/>
                      </a:cubicBezTo>
                      <a:cubicBezTo>
                        <a:pt x="3289" y="64565"/>
                        <a:pt x="6749" y="66412"/>
                        <a:pt x="10307" y="66412"/>
                      </a:cubicBezTo>
                      <a:cubicBezTo>
                        <a:pt x="12053" y="66412"/>
                        <a:pt x="13825" y="65967"/>
                        <a:pt x="15445" y="65031"/>
                      </a:cubicBezTo>
                      <a:lnTo>
                        <a:pt x="26456" y="58673"/>
                      </a:lnTo>
                      <a:lnTo>
                        <a:pt x="26456" y="71387"/>
                      </a:lnTo>
                      <a:cubicBezTo>
                        <a:pt x="26456" y="77073"/>
                        <a:pt x="31064" y="81682"/>
                        <a:pt x="36752" y="81682"/>
                      </a:cubicBezTo>
                      <a:cubicBezTo>
                        <a:pt x="42439" y="81682"/>
                        <a:pt x="47047" y="77073"/>
                        <a:pt x="47047" y="71387"/>
                      </a:cubicBezTo>
                      <a:lnTo>
                        <a:pt x="47047" y="58673"/>
                      </a:lnTo>
                      <a:lnTo>
                        <a:pt x="58058" y="65031"/>
                      </a:lnTo>
                      <a:cubicBezTo>
                        <a:pt x="59681" y="65967"/>
                        <a:pt x="61451" y="66412"/>
                        <a:pt x="63197" y="66412"/>
                      </a:cubicBezTo>
                      <a:cubicBezTo>
                        <a:pt x="66755" y="66412"/>
                        <a:pt x="70216" y="64565"/>
                        <a:pt x="72122" y="61262"/>
                      </a:cubicBezTo>
                      <a:cubicBezTo>
                        <a:pt x="74965" y="56338"/>
                        <a:pt x="73278" y="50041"/>
                        <a:pt x="68354" y="47198"/>
                      </a:cubicBezTo>
                      <a:lnTo>
                        <a:pt x="57343" y="40841"/>
                      </a:lnTo>
                      <a:lnTo>
                        <a:pt x="68354" y="34484"/>
                      </a:lnTo>
                      <a:cubicBezTo>
                        <a:pt x="73278" y="31641"/>
                        <a:pt x="74965" y="25344"/>
                        <a:pt x="72122" y="20420"/>
                      </a:cubicBezTo>
                      <a:close/>
                    </a:path>
                  </a:pathLst>
                </a:custGeom>
                <a:grpFill/>
                <a:ln w="137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178BB88-AE1D-4788-B932-D92E4AB921B3}"/>
                    </a:ext>
                  </a:extLst>
                </p:cNvPr>
                <p:cNvSpPr/>
                <p:nvPr/>
              </p:nvSpPr>
              <p:spPr>
                <a:xfrm>
                  <a:off x="1601298" y="4526704"/>
                  <a:ext cx="91499" cy="101681"/>
                </a:xfrm>
                <a:custGeom>
                  <a:avLst/>
                  <a:gdLst>
                    <a:gd name="connsiteX0" fmla="*/ 72122 w 73503"/>
                    <a:gd name="connsiteY0" fmla="*/ 20421 h 81682"/>
                    <a:gd name="connsiteX1" fmla="*/ 58058 w 73503"/>
                    <a:gd name="connsiteY1" fmla="*/ 16653 h 81682"/>
                    <a:gd name="connsiteX2" fmla="*/ 47047 w 73503"/>
                    <a:gd name="connsiteY2" fmla="*/ 23010 h 81682"/>
                    <a:gd name="connsiteX3" fmla="*/ 47047 w 73503"/>
                    <a:gd name="connsiteY3" fmla="*/ 10296 h 81682"/>
                    <a:gd name="connsiteX4" fmla="*/ 36752 w 73503"/>
                    <a:gd name="connsiteY4" fmla="*/ 0 h 81682"/>
                    <a:gd name="connsiteX5" fmla="*/ 26456 w 73503"/>
                    <a:gd name="connsiteY5" fmla="*/ 10296 h 81682"/>
                    <a:gd name="connsiteX6" fmla="*/ 26456 w 73503"/>
                    <a:gd name="connsiteY6" fmla="*/ 23009 h 81682"/>
                    <a:gd name="connsiteX7" fmla="*/ 15445 w 73503"/>
                    <a:gd name="connsiteY7" fmla="*/ 16652 h 81682"/>
                    <a:gd name="connsiteX8" fmla="*/ 1381 w 73503"/>
                    <a:gd name="connsiteY8" fmla="*/ 20420 h 81682"/>
                    <a:gd name="connsiteX9" fmla="*/ 5149 w 73503"/>
                    <a:gd name="connsiteY9" fmla="*/ 34484 h 81682"/>
                    <a:gd name="connsiteX10" fmla="*/ 16160 w 73503"/>
                    <a:gd name="connsiteY10" fmla="*/ 40841 h 81682"/>
                    <a:gd name="connsiteX11" fmla="*/ 5149 w 73503"/>
                    <a:gd name="connsiteY11" fmla="*/ 47198 h 81682"/>
                    <a:gd name="connsiteX12" fmla="*/ 1381 w 73503"/>
                    <a:gd name="connsiteY12" fmla="*/ 61262 h 81682"/>
                    <a:gd name="connsiteX13" fmla="*/ 10307 w 73503"/>
                    <a:gd name="connsiteY13" fmla="*/ 66412 h 81682"/>
                    <a:gd name="connsiteX14" fmla="*/ 15445 w 73503"/>
                    <a:gd name="connsiteY14" fmla="*/ 65031 h 81682"/>
                    <a:gd name="connsiteX15" fmla="*/ 26456 w 73503"/>
                    <a:gd name="connsiteY15" fmla="*/ 58673 h 81682"/>
                    <a:gd name="connsiteX16" fmla="*/ 26456 w 73503"/>
                    <a:gd name="connsiteY16" fmla="*/ 71387 h 81682"/>
                    <a:gd name="connsiteX17" fmla="*/ 36752 w 73503"/>
                    <a:gd name="connsiteY17" fmla="*/ 81682 h 81682"/>
                    <a:gd name="connsiteX18" fmla="*/ 47047 w 73503"/>
                    <a:gd name="connsiteY18" fmla="*/ 71387 h 81682"/>
                    <a:gd name="connsiteX19" fmla="*/ 47047 w 73503"/>
                    <a:gd name="connsiteY19" fmla="*/ 58672 h 81682"/>
                    <a:gd name="connsiteX20" fmla="*/ 58058 w 73503"/>
                    <a:gd name="connsiteY20" fmla="*/ 65029 h 81682"/>
                    <a:gd name="connsiteX21" fmla="*/ 63197 w 73503"/>
                    <a:gd name="connsiteY21" fmla="*/ 66410 h 81682"/>
                    <a:gd name="connsiteX22" fmla="*/ 72122 w 73503"/>
                    <a:gd name="connsiteY22" fmla="*/ 61261 h 81682"/>
                    <a:gd name="connsiteX23" fmla="*/ 68354 w 73503"/>
                    <a:gd name="connsiteY23" fmla="*/ 47197 h 81682"/>
                    <a:gd name="connsiteX24" fmla="*/ 57343 w 73503"/>
                    <a:gd name="connsiteY24" fmla="*/ 40840 h 81682"/>
                    <a:gd name="connsiteX25" fmla="*/ 68354 w 73503"/>
                    <a:gd name="connsiteY25" fmla="*/ 34482 h 81682"/>
                    <a:gd name="connsiteX26" fmla="*/ 72122 w 73503"/>
                    <a:gd name="connsiteY26" fmla="*/ 20421 h 8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503" h="81682">
                      <a:moveTo>
                        <a:pt x="72122" y="20421"/>
                      </a:moveTo>
                      <a:cubicBezTo>
                        <a:pt x="69281" y="15496"/>
                        <a:pt x="62980" y="13809"/>
                        <a:pt x="58058" y="16653"/>
                      </a:cubicBezTo>
                      <a:lnTo>
                        <a:pt x="47047" y="23010"/>
                      </a:lnTo>
                      <a:lnTo>
                        <a:pt x="47047" y="10296"/>
                      </a:lnTo>
                      <a:cubicBezTo>
                        <a:pt x="47047" y="4610"/>
                        <a:pt x="42439" y="0"/>
                        <a:pt x="36752" y="0"/>
                      </a:cubicBezTo>
                      <a:cubicBezTo>
                        <a:pt x="31064" y="0"/>
                        <a:pt x="26456" y="4610"/>
                        <a:pt x="26456" y="10296"/>
                      </a:cubicBezTo>
                      <a:lnTo>
                        <a:pt x="26456" y="23009"/>
                      </a:lnTo>
                      <a:lnTo>
                        <a:pt x="15445" y="16652"/>
                      </a:lnTo>
                      <a:cubicBezTo>
                        <a:pt x="10517" y="13807"/>
                        <a:pt x="4221" y="15496"/>
                        <a:pt x="1381" y="20420"/>
                      </a:cubicBezTo>
                      <a:cubicBezTo>
                        <a:pt x="-1462" y="25344"/>
                        <a:pt x="225" y="31641"/>
                        <a:pt x="5149" y="34484"/>
                      </a:cubicBezTo>
                      <a:lnTo>
                        <a:pt x="16160" y="40841"/>
                      </a:lnTo>
                      <a:lnTo>
                        <a:pt x="5149" y="47198"/>
                      </a:lnTo>
                      <a:cubicBezTo>
                        <a:pt x="225" y="50041"/>
                        <a:pt x="-1462" y="56338"/>
                        <a:pt x="1381" y="61262"/>
                      </a:cubicBezTo>
                      <a:cubicBezTo>
                        <a:pt x="3288" y="64565"/>
                        <a:pt x="6749" y="66412"/>
                        <a:pt x="10307" y="66412"/>
                      </a:cubicBezTo>
                      <a:cubicBezTo>
                        <a:pt x="12053" y="66412"/>
                        <a:pt x="13825" y="65967"/>
                        <a:pt x="15445" y="65031"/>
                      </a:cubicBezTo>
                      <a:lnTo>
                        <a:pt x="26456" y="58673"/>
                      </a:lnTo>
                      <a:lnTo>
                        <a:pt x="26456" y="71387"/>
                      </a:lnTo>
                      <a:cubicBezTo>
                        <a:pt x="26456" y="77073"/>
                        <a:pt x="31064" y="81682"/>
                        <a:pt x="36752" y="81682"/>
                      </a:cubicBezTo>
                      <a:cubicBezTo>
                        <a:pt x="42439" y="81682"/>
                        <a:pt x="47047" y="77073"/>
                        <a:pt x="47047" y="71387"/>
                      </a:cubicBezTo>
                      <a:lnTo>
                        <a:pt x="47047" y="58672"/>
                      </a:lnTo>
                      <a:lnTo>
                        <a:pt x="58058" y="65029"/>
                      </a:lnTo>
                      <a:cubicBezTo>
                        <a:pt x="59681" y="65965"/>
                        <a:pt x="61451" y="66410"/>
                        <a:pt x="63197" y="66410"/>
                      </a:cubicBezTo>
                      <a:cubicBezTo>
                        <a:pt x="66755" y="66410"/>
                        <a:pt x="70216" y="64563"/>
                        <a:pt x="72122" y="61261"/>
                      </a:cubicBezTo>
                      <a:cubicBezTo>
                        <a:pt x="74965" y="56337"/>
                        <a:pt x="73278" y="50040"/>
                        <a:pt x="68354" y="47197"/>
                      </a:cubicBezTo>
                      <a:lnTo>
                        <a:pt x="57343" y="40840"/>
                      </a:lnTo>
                      <a:lnTo>
                        <a:pt x="68354" y="34482"/>
                      </a:lnTo>
                      <a:cubicBezTo>
                        <a:pt x="73278" y="31644"/>
                        <a:pt x="74965" y="25347"/>
                        <a:pt x="72122" y="20421"/>
                      </a:cubicBezTo>
                      <a:close/>
                    </a:path>
                  </a:pathLst>
                </a:custGeom>
                <a:grpFill/>
                <a:ln w="1372"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7B18740-0299-44E9-9B09-37345B9AFA24}"/>
                    </a:ext>
                  </a:extLst>
                </p:cNvPr>
                <p:cNvSpPr/>
                <p:nvPr/>
              </p:nvSpPr>
              <p:spPr>
                <a:xfrm>
                  <a:off x="1720515" y="4526704"/>
                  <a:ext cx="91500" cy="101681"/>
                </a:xfrm>
                <a:custGeom>
                  <a:avLst/>
                  <a:gdLst>
                    <a:gd name="connsiteX0" fmla="*/ 72122 w 73504"/>
                    <a:gd name="connsiteY0" fmla="*/ 20421 h 81682"/>
                    <a:gd name="connsiteX1" fmla="*/ 58058 w 73504"/>
                    <a:gd name="connsiteY1" fmla="*/ 16653 h 81682"/>
                    <a:gd name="connsiteX2" fmla="*/ 47047 w 73504"/>
                    <a:gd name="connsiteY2" fmla="*/ 23010 h 81682"/>
                    <a:gd name="connsiteX3" fmla="*/ 47047 w 73504"/>
                    <a:gd name="connsiteY3" fmla="*/ 10296 h 81682"/>
                    <a:gd name="connsiteX4" fmla="*/ 36752 w 73504"/>
                    <a:gd name="connsiteY4" fmla="*/ 0 h 81682"/>
                    <a:gd name="connsiteX5" fmla="*/ 26456 w 73504"/>
                    <a:gd name="connsiteY5" fmla="*/ 10296 h 81682"/>
                    <a:gd name="connsiteX6" fmla="*/ 26456 w 73504"/>
                    <a:gd name="connsiteY6" fmla="*/ 23009 h 81682"/>
                    <a:gd name="connsiteX7" fmla="*/ 15445 w 73504"/>
                    <a:gd name="connsiteY7" fmla="*/ 16652 h 81682"/>
                    <a:gd name="connsiteX8" fmla="*/ 1381 w 73504"/>
                    <a:gd name="connsiteY8" fmla="*/ 20420 h 81682"/>
                    <a:gd name="connsiteX9" fmla="*/ 5149 w 73504"/>
                    <a:gd name="connsiteY9" fmla="*/ 34484 h 81682"/>
                    <a:gd name="connsiteX10" fmla="*/ 16160 w 73504"/>
                    <a:gd name="connsiteY10" fmla="*/ 40841 h 81682"/>
                    <a:gd name="connsiteX11" fmla="*/ 5149 w 73504"/>
                    <a:gd name="connsiteY11" fmla="*/ 47198 h 81682"/>
                    <a:gd name="connsiteX12" fmla="*/ 1381 w 73504"/>
                    <a:gd name="connsiteY12" fmla="*/ 61262 h 81682"/>
                    <a:gd name="connsiteX13" fmla="*/ 10307 w 73504"/>
                    <a:gd name="connsiteY13" fmla="*/ 66412 h 81682"/>
                    <a:gd name="connsiteX14" fmla="*/ 15445 w 73504"/>
                    <a:gd name="connsiteY14" fmla="*/ 65031 h 81682"/>
                    <a:gd name="connsiteX15" fmla="*/ 26456 w 73504"/>
                    <a:gd name="connsiteY15" fmla="*/ 58673 h 81682"/>
                    <a:gd name="connsiteX16" fmla="*/ 26456 w 73504"/>
                    <a:gd name="connsiteY16" fmla="*/ 71387 h 81682"/>
                    <a:gd name="connsiteX17" fmla="*/ 36752 w 73504"/>
                    <a:gd name="connsiteY17" fmla="*/ 81682 h 81682"/>
                    <a:gd name="connsiteX18" fmla="*/ 47047 w 73504"/>
                    <a:gd name="connsiteY18" fmla="*/ 71387 h 81682"/>
                    <a:gd name="connsiteX19" fmla="*/ 47047 w 73504"/>
                    <a:gd name="connsiteY19" fmla="*/ 58672 h 81682"/>
                    <a:gd name="connsiteX20" fmla="*/ 58058 w 73504"/>
                    <a:gd name="connsiteY20" fmla="*/ 65029 h 81682"/>
                    <a:gd name="connsiteX21" fmla="*/ 63197 w 73504"/>
                    <a:gd name="connsiteY21" fmla="*/ 66410 h 81682"/>
                    <a:gd name="connsiteX22" fmla="*/ 72122 w 73504"/>
                    <a:gd name="connsiteY22" fmla="*/ 61261 h 81682"/>
                    <a:gd name="connsiteX23" fmla="*/ 68354 w 73504"/>
                    <a:gd name="connsiteY23" fmla="*/ 47197 h 81682"/>
                    <a:gd name="connsiteX24" fmla="*/ 57343 w 73504"/>
                    <a:gd name="connsiteY24" fmla="*/ 40840 h 81682"/>
                    <a:gd name="connsiteX25" fmla="*/ 68354 w 73504"/>
                    <a:gd name="connsiteY25" fmla="*/ 34482 h 81682"/>
                    <a:gd name="connsiteX26" fmla="*/ 72122 w 73504"/>
                    <a:gd name="connsiteY26" fmla="*/ 20421 h 8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504" h="81682">
                      <a:moveTo>
                        <a:pt x="72122" y="20421"/>
                      </a:moveTo>
                      <a:cubicBezTo>
                        <a:pt x="69281" y="15496"/>
                        <a:pt x="62981" y="13809"/>
                        <a:pt x="58058" y="16653"/>
                      </a:cubicBezTo>
                      <a:lnTo>
                        <a:pt x="47047" y="23010"/>
                      </a:lnTo>
                      <a:lnTo>
                        <a:pt x="47047" y="10296"/>
                      </a:lnTo>
                      <a:cubicBezTo>
                        <a:pt x="47047" y="4610"/>
                        <a:pt x="42439" y="0"/>
                        <a:pt x="36752" y="0"/>
                      </a:cubicBezTo>
                      <a:cubicBezTo>
                        <a:pt x="31064" y="0"/>
                        <a:pt x="26456" y="4610"/>
                        <a:pt x="26456" y="10296"/>
                      </a:cubicBezTo>
                      <a:lnTo>
                        <a:pt x="26456" y="23009"/>
                      </a:lnTo>
                      <a:lnTo>
                        <a:pt x="15445" y="16652"/>
                      </a:lnTo>
                      <a:cubicBezTo>
                        <a:pt x="10517" y="13807"/>
                        <a:pt x="4223" y="15496"/>
                        <a:pt x="1381" y="20420"/>
                      </a:cubicBezTo>
                      <a:cubicBezTo>
                        <a:pt x="-1462" y="25344"/>
                        <a:pt x="225" y="31641"/>
                        <a:pt x="5149" y="34484"/>
                      </a:cubicBezTo>
                      <a:lnTo>
                        <a:pt x="16160" y="40841"/>
                      </a:lnTo>
                      <a:lnTo>
                        <a:pt x="5149" y="47198"/>
                      </a:lnTo>
                      <a:cubicBezTo>
                        <a:pt x="225" y="50041"/>
                        <a:pt x="-1462" y="56338"/>
                        <a:pt x="1381" y="61262"/>
                      </a:cubicBezTo>
                      <a:cubicBezTo>
                        <a:pt x="3288" y="64565"/>
                        <a:pt x="6749" y="66412"/>
                        <a:pt x="10307" y="66412"/>
                      </a:cubicBezTo>
                      <a:cubicBezTo>
                        <a:pt x="12053" y="66412"/>
                        <a:pt x="13825" y="65967"/>
                        <a:pt x="15445" y="65031"/>
                      </a:cubicBezTo>
                      <a:lnTo>
                        <a:pt x="26456" y="58673"/>
                      </a:lnTo>
                      <a:lnTo>
                        <a:pt x="26456" y="71387"/>
                      </a:lnTo>
                      <a:cubicBezTo>
                        <a:pt x="26456" y="77073"/>
                        <a:pt x="31064" y="81682"/>
                        <a:pt x="36752" y="81682"/>
                      </a:cubicBezTo>
                      <a:cubicBezTo>
                        <a:pt x="42439" y="81682"/>
                        <a:pt x="47047" y="77073"/>
                        <a:pt x="47047" y="71387"/>
                      </a:cubicBezTo>
                      <a:lnTo>
                        <a:pt x="47047" y="58672"/>
                      </a:lnTo>
                      <a:lnTo>
                        <a:pt x="58058" y="65029"/>
                      </a:lnTo>
                      <a:cubicBezTo>
                        <a:pt x="59681" y="65965"/>
                        <a:pt x="61451" y="66410"/>
                        <a:pt x="63197" y="66410"/>
                      </a:cubicBezTo>
                      <a:cubicBezTo>
                        <a:pt x="66755" y="66410"/>
                        <a:pt x="70216" y="64563"/>
                        <a:pt x="72122" y="61261"/>
                      </a:cubicBezTo>
                      <a:cubicBezTo>
                        <a:pt x="74965" y="56337"/>
                        <a:pt x="73278" y="50040"/>
                        <a:pt x="68354" y="47197"/>
                      </a:cubicBezTo>
                      <a:lnTo>
                        <a:pt x="57343" y="40840"/>
                      </a:lnTo>
                      <a:lnTo>
                        <a:pt x="68354" y="34482"/>
                      </a:lnTo>
                      <a:cubicBezTo>
                        <a:pt x="73278" y="31644"/>
                        <a:pt x="74967" y="25347"/>
                        <a:pt x="72122" y="20421"/>
                      </a:cubicBezTo>
                      <a:close/>
                    </a:path>
                  </a:pathLst>
                </a:custGeom>
                <a:grpFill/>
                <a:ln w="1372"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9A4C884-D932-482F-8A8A-513BF82BE546}"/>
                    </a:ext>
                  </a:extLst>
                </p:cNvPr>
                <p:cNvSpPr/>
                <p:nvPr/>
              </p:nvSpPr>
              <p:spPr>
                <a:xfrm>
                  <a:off x="1839734" y="4526706"/>
                  <a:ext cx="91499" cy="101684"/>
                </a:xfrm>
                <a:custGeom>
                  <a:avLst/>
                  <a:gdLst>
                    <a:gd name="connsiteX0" fmla="*/ 72122 w 73503"/>
                    <a:gd name="connsiteY0" fmla="*/ 20420 h 81685"/>
                    <a:gd name="connsiteX1" fmla="*/ 58058 w 73503"/>
                    <a:gd name="connsiteY1" fmla="*/ 16652 h 81685"/>
                    <a:gd name="connsiteX2" fmla="*/ 47047 w 73503"/>
                    <a:gd name="connsiteY2" fmla="*/ 23009 h 81685"/>
                    <a:gd name="connsiteX3" fmla="*/ 47047 w 73503"/>
                    <a:gd name="connsiteY3" fmla="*/ 10296 h 81685"/>
                    <a:gd name="connsiteX4" fmla="*/ 36752 w 73503"/>
                    <a:gd name="connsiteY4" fmla="*/ 0 h 81685"/>
                    <a:gd name="connsiteX5" fmla="*/ 26456 w 73503"/>
                    <a:gd name="connsiteY5" fmla="*/ 10296 h 81685"/>
                    <a:gd name="connsiteX6" fmla="*/ 26456 w 73503"/>
                    <a:gd name="connsiteY6" fmla="*/ 23010 h 81685"/>
                    <a:gd name="connsiteX7" fmla="*/ 15445 w 73503"/>
                    <a:gd name="connsiteY7" fmla="*/ 16653 h 81685"/>
                    <a:gd name="connsiteX8" fmla="*/ 1381 w 73503"/>
                    <a:gd name="connsiteY8" fmla="*/ 20421 h 81685"/>
                    <a:gd name="connsiteX9" fmla="*/ 5149 w 73503"/>
                    <a:gd name="connsiteY9" fmla="*/ 34485 h 81685"/>
                    <a:gd name="connsiteX10" fmla="*/ 16160 w 73503"/>
                    <a:gd name="connsiteY10" fmla="*/ 40843 h 81685"/>
                    <a:gd name="connsiteX11" fmla="*/ 5149 w 73503"/>
                    <a:gd name="connsiteY11" fmla="*/ 47200 h 81685"/>
                    <a:gd name="connsiteX12" fmla="*/ 1381 w 73503"/>
                    <a:gd name="connsiteY12" fmla="*/ 61264 h 81685"/>
                    <a:gd name="connsiteX13" fmla="*/ 10307 w 73503"/>
                    <a:gd name="connsiteY13" fmla="*/ 66413 h 81685"/>
                    <a:gd name="connsiteX14" fmla="*/ 15445 w 73503"/>
                    <a:gd name="connsiteY14" fmla="*/ 65032 h 81685"/>
                    <a:gd name="connsiteX15" fmla="*/ 26456 w 73503"/>
                    <a:gd name="connsiteY15" fmla="*/ 58675 h 81685"/>
                    <a:gd name="connsiteX16" fmla="*/ 26456 w 73503"/>
                    <a:gd name="connsiteY16" fmla="*/ 71389 h 81685"/>
                    <a:gd name="connsiteX17" fmla="*/ 36752 w 73503"/>
                    <a:gd name="connsiteY17" fmla="*/ 81685 h 81685"/>
                    <a:gd name="connsiteX18" fmla="*/ 47047 w 73503"/>
                    <a:gd name="connsiteY18" fmla="*/ 71389 h 81685"/>
                    <a:gd name="connsiteX19" fmla="*/ 47047 w 73503"/>
                    <a:gd name="connsiteY19" fmla="*/ 58676 h 81685"/>
                    <a:gd name="connsiteX20" fmla="*/ 58058 w 73503"/>
                    <a:gd name="connsiteY20" fmla="*/ 65033 h 81685"/>
                    <a:gd name="connsiteX21" fmla="*/ 63197 w 73503"/>
                    <a:gd name="connsiteY21" fmla="*/ 66414 h 81685"/>
                    <a:gd name="connsiteX22" fmla="*/ 72122 w 73503"/>
                    <a:gd name="connsiteY22" fmla="*/ 61265 h 81685"/>
                    <a:gd name="connsiteX23" fmla="*/ 68354 w 73503"/>
                    <a:gd name="connsiteY23" fmla="*/ 47201 h 81685"/>
                    <a:gd name="connsiteX24" fmla="*/ 57343 w 73503"/>
                    <a:gd name="connsiteY24" fmla="*/ 40844 h 81685"/>
                    <a:gd name="connsiteX25" fmla="*/ 68354 w 73503"/>
                    <a:gd name="connsiteY25" fmla="*/ 34487 h 81685"/>
                    <a:gd name="connsiteX26" fmla="*/ 72122 w 73503"/>
                    <a:gd name="connsiteY26" fmla="*/ 20420 h 8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503" h="81685">
                      <a:moveTo>
                        <a:pt x="72122" y="20420"/>
                      </a:moveTo>
                      <a:cubicBezTo>
                        <a:pt x="69281" y="15494"/>
                        <a:pt x="62981" y="13807"/>
                        <a:pt x="58058" y="16652"/>
                      </a:cubicBezTo>
                      <a:lnTo>
                        <a:pt x="47047" y="23009"/>
                      </a:lnTo>
                      <a:lnTo>
                        <a:pt x="47047" y="10296"/>
                      </a:lnTo>
                      <a:cubicBezTo>
                        <a:pt x="47047" y="4610"/>
                        <a:pt x="42439" y="0"/>
                        <a:pt x="36752" y="0"/>
                      </a:cubicBezTo>
                      <a:cubicBezTo>
                        <a:pt x="31064" y="0"/>
                        <a:pt x="26456" y="4610"/>
                        <a:pt x="26456" y="10296"/>
                      </a:cubicBezTo>
                      <a:lnTo>
                        <a:pt x="26456" y="23010"/>
                      </a:lnTo>
                      <a:lnTo>
                        <a:pt x="15445" y="16653"/>
                      </a:lnTo>
                      <a:cubicBezTo>
                        <a:pt x="10518" y="13809"/>
                        <a:pt x="4223" y="15497"/>
                        <a:pt x="1381" y="20421"/>
                      </a:cubicBezTo>
                      <a:cubicBezTo>
                        <a:pt x="-1462" y="25345"/>
                        <a:pt x="225" y="31642"/>
                        <a:pt x="5149" y="34485"/>
                      </a:cubicBezTo>
                      <a:lnTo>
                        <a:pt x="16160" y="40843"/>
                      </a:lnTo>
                      <a:lnTo>
                        <a:pt x="5149" y="47200"/>
                      </a:lnTo>
                      <a:cubicBezTo>
                        <a:pt x="225" y="50043"/>
                        <a:pt x="-1462" y="56340"/>
                        <a:pt x="1381" y="61264"/>
                      </a:cubicBezTo>
                      <a:cubicBezTo>
                        <a:pt x="3288" y="64567"/>
                        <a:pt x="6749" y="66413"/>
                        <a:pt x="10307" y="66413"/>
                      </a:cubicBezTo>
                      <a:cubicBezTo>
                        <a:pt x="12053" y="66413"/>
                        <a:pt x="13825" y="65968"/>
                        <a:pt x="15445" y="65032"/>
                      </a:cubicBezTo>
                      <a:lnTo>
                        <a:pt x="26456" y="58675"/>
                      </a:lnTo>
                      <a:lnTo>
                        <a:pt x="26456" y="71389"/>
                      </a:lnTo>
                      <a:cubicBezTo>
                        <a:pt x="26456" y="77075"/>
                        <a:pt x="31064" y="81685"/>
                        <a:pt x="36752" y="81685"/>
                      </a:cubicBezTo>
                      <a:cubicBezTo>
                        <a:pt x="42439" y="81685"/>
                        <a:pt x="47047" y="77075"/>
                        <a:pt x="47047" y="71389"/>
                      </a:cubicBezTo>
                      <a:lnTo>
                        <a:pt x="47047" y="58676"/>
                      </a:lnTo>
                      <a:lnTo>
                        <a:pt x="58058" y="65033"/>
                      </a:lnTo>
                      <a:cubicBezTo>
                        <a:pt x="59681" y="65970"/>
                        <a:pt x="61451" y="66414"/>
                        <a:pt x="63197" y="66414"/>
                      </a:cubicBezTo>
                      <a:cubicBezTo>
                        <a:pt x="66755" y="66414"/>
                        <a:pt x="70216" y="64567"/>
                        <a:pt x="72122" y="61265"/>
                      </a:cubicBezTo>
                      <a:cubicBezTo>
                        <a:pt x="74965" y="56341"/>
                        <a:pt x="73278" y="50044"/>
                        <a:pt x="68354" y="47201"/>
                      </a:cubicBezTo>
                      <a:lnTo>
                        <a:pt x="57343" y="40844"/>
                      </a:lnTo>
                      <a:lnTo>
                        <a:pt x="68354" y="34487"/>
                      </a:lnTo>
                      <a:cubicBezTo>
                        <a:pt x="73278" y="31642"/>
                        <a:pt x="74965" y="25345"/>
                        <a:pt x="72122" y="20420"/>
                      </a:cubicBezTo>
                      <a:close/>
                    </a:path>
                  </a:pathLst>
                </a:custGeom>
                <a:grpFill/>
                <a:ln w="1372" cap="flat">
                  <a:noFill/>
                  <a:prstDash val="solid"/>
                  <a:miter/>
                </a:ln>
              </p:spPr>
              <p:txBody>
                <a:bodyPr rtlCol="0" anchor="ctr"/>
                <a:lstStyle/>
                <a:p>
                  <a:endParaRPr lang="en-US" dirty="0"/>
                </a:p>
              </p:txBody>
            </p:sp>
          </p:grpSp>
          <p:pic>
            <p:nvPicPr>
              <p:cNvPr id="47" name="Graphic 46">
                <a:extLst>
                  <a:ext uri="{FF2B5EF4-FFF2-40B4-BE49-F238E27FC236}">
                    <a16:creationId xmlns:a16="http://schemas.microsoft.com/office/drawing/2014/main" id="{70375F23-1A62-4596-B798-E3BC0C386B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2481" y="5478930"/>
                <a:ext cx="306619" cy="306619"/>
              </a:xfrm>
              <a:prstGeom prst="rect">
                <a:avLst/>
              </a:prstGeom>
            </p:spPr>
          </p:pic>
          <p:grpSp>
            <p:nvGrpSpPr>
              <p:cNvPr id="76" name="Group 75">
                <a:extLst>
                  <a:ext uri="{FF2B5EF4-FFF2-40B4-BE49-F238E27FC236}">
                    <a16:creationId xmlns:a16="http://schemas.microsoft.com/office/drawing/2014/main" id="{96B0CB5A-D69C-430C-9054-1F299A73C652}"/>
                  </a:ext>
                </a:extLst>
              </p:cNvPr>
              <p:cNvGrpSpPr/>
              <p:nvPr/>
            </p:nvGrpSpPr>
            <p:grpSpPr>
              <a:xfrm>
                <a:off x="1887742" y="4851633"/>
                <a:ext cx="236096" cy="422488"/>
                <a:chOff x="974117" y="1626322"/>
                <a:chExt cx="409713" cy="733170"/>
              </a:xfrm>
              <a:solidFill>
                <a:schemeClr val="tx1"/>
              </a:solidFill>
            </p:grpSpPr>
            <p:sp>
              <p:nvSpPr>
                <p:cNvPr id="73" name="Freeform: Shape 72">
                  <a:extLst>
                    <a:ext uri="{FF2B5EF4-FFF2-40B4-BE49-F238E27FC236}">
                      <a16:creationId xmlns:a16="http://schemas.microsoft.com/office/drawing/2014/main" id="{282FDAC9-4C6B-4797-B5F2-CF1845774451}"/>
                    </a:ext>
                  </a:extLst>
                </p:cNvPr>
                <p:cNvSpPr/>
                <p:nvPr/>
              </p:nvSpPr>
              <p:spPr>
                <a:xfrm>
                  <a:off x="974117" y="1626322"/>
                  <a:ext cx="409713" cy="733170"/>
                </a:xfrm>
                <a:custGeom>
                  <a:avLst/>
                  <a:gdLst>
                    <a:gd name="connsiteX0" fmla="*/ 345022 w 409713"/>
                    <a:gd name="connsiteY0" fmla="*/ 0 h 733170"/>
                    <a:gd name="connsiteX1" fmla="*/ 64691 w 409713"/>
                    <a:gd name="connsiteY1" fmla="*/ 0 h 733170"/>
                    <a:gd name="connsiteX2" fmla="*/ 0 w 409713"/>
                    <a:gd name="connsiteY2" fmla="*/ 64692 h 733170"/>
                    <a:gd name="connsiteX3" fmla="*/ 0 w 409713"/>
                    <a:gd name="connsiteY3" fmla="*/ 668479 h 733170"/>
                    <a:gd name="connsiteX4" fmla="*/ 64691 w 409713"/>
                    <a:gd name="connsiteY4" fmla="*/ 733171 h 733170"/>
                    <a:gd name="connsiteX5" fmla="*/ 345022 w 409713"/>
                    <a:gd name="connsiteY5" fmla="*/ 733171 h 733170"/>
                    <a:gd name="connsiteX6" fmla="*/ 409713 w 409713"/>
                    <a:gd name="connsiteY6" fmla="*/ 668479 h 733170"/>
                    <a:gd name="connsiteX7" fmla="*/ 409713 w 409713"/>
                    <a:gd name="connsiteY7" fmla="*/ 64692 h 733170"/>
                    <a:gd name="connsiteX8" fmla="*/ 345022 w 409713"/>
                    <a:gd name="connsiteY8" fmla="*/ 0 h 733170"/>
                    <a:gd name="connsiteX9" fmla="*/ 43128 w 409713"/>
                    <a:gd name="connsiteY9" fmla="*/ 129383 h 733170"/>
                    <a:gd name="connsiteX10" fmla="*/ 366585 w 409713"/>
                    <a:gd name="connsiteY10" fmla="*/ 129383 h 733170"/>
                    <a:gd name="connsiteX11" fmla="*/ 366585 w 409713"/>
                    <a:gd name="connsiteY11" fmla="*/ 582224 h 733170"/>
                    <a:gd name="connsiteX12" fmla="*/ 43128 w 409713"/>
                    <a:gd name="connsiteY12" fmla="*/ 582224 h 733170"/>
                    <a:gd name="connsiteX13" fmla="*/ 43128 w 409713"/>
                    <a:gd name="connsiteY13" fmla="*/ 129383 h 733170"/>
                    <a:gd name="connsiteX14" fmla="*/ 64691 w 409713"/>
                    <a:gd name="connsiteY14" fmla="*/ 43128 h 733170"/>
                    <a:gd name="connsiteX15" fmla="*/ 345022 w 409713"/>
                    <a:gd name="connsiteY15" fmla="*/ 43128 h 733170"/>
                    <a:gd name="connsiteX16" fmla="*/ 366585 w 409713"/>
                    <a:gd name="connsiteY16" fmla="*/ 64692 h 733170"/>
                    <a:gd name="connsiteX17" fmla="*/ 366585 w 409713"/>
                    <a:gd name="connsiteY17" fmla="*/ 86235 h 733170"/>
                    <a:gd name="connsiteX18" fmla="*/ 43128 w 409713"/>
                    <a:gd name="connsiteY18" fmla="*/ 86235 h 733170"/>
                    <a:gd name="connsiteX19" fmla="*/ 43128 w 409713"/>
                    <a:gd name="connsiteY19" fmla="*/ 64692 h 733170"/>
                    <a:gd name="connsiteX20" fmla="*/ 64691 w 409713"/>
                    <a:gd name="connsiteY20" fmla="*/ 43128 h 733170"/>
                    <a:gd name="connsiteX21" fmla="*/ 345022 w 409713"/>
                    <a:gd name="connsiteY21" fmla="*/ 690043 h 733170"/>
                    <a:gd name="connsiteX22" fmla="*/ 64691 w 409713"/>
                    <a:gd name="connsiteY22" fmla="*/ 690043 h 733170"/>
                    <a:gd name="connsiteX23" fmla="*/ 43128 w 409713"/>
                    <a:gd name="connsiteY23" fmla="*/ 668479 h 733170"/>
                    <a:gd name="connsiteX24" fmla="*/ 43128 w 409713"/>
                    <a:gd name="connsiteY24" fmla="*/ 625352 h 733170"/>
                    <a:gd name="connsiteX25" fmla="*/ 366585 w 409713"/>
                    <a:gd name="connsiteY25" fmla="*/ 625352 h 733170"/>
                    <a:gd name="connsiteX26" fmla="*/ 366585 w 409713"/>
                    <a:gd name="connsiteY26" fmla="*/ 668479 h 733170"/>
                    <a:gd name="connsiteX27" fmla="*/ 345022 w 409713"/>
                    <a:gd name="connsiteY27" fmla="*/ 690043 h 7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713" h="733170">
                      <a:moveTo>
                        <a:pt x="345022" y="0"/>
                      </a:moveTo>
                      <a:lnTo>
                        <a:pt x="64691" y="0"/>
                      </a:lnTo>
                      <a:cubicBezTo>
                        <a:pt x="28951" y="0"/>
                        <a:pt x="0" y="28951"/>
                        <a:pt x="0" y="64692"/>
                      </a:cubicBezTo>
                      <a:lnTo>
                        <a:pt x="0" y="668479"/>
                      </a:lnTo>
                      <a:cubicBezTo>
                        <a:pt x="0" y="704219"/>
                        <a:pt x="28951" y="733171"/>
                        <a:pt x="64691" y="733171"/>
                      </a:cubicBezTo>
                      <a:lnTo>
                        <a:pt x="345022" y="733171"/>
                      </a:lnTo>
                      <a:cubicBezTo>
                        <a:pt x="380742" y="733171"/>
                        <a:pt x="409713" y="704219"/>
                        <a:pt x="409713" y="668479"/>
                      </a:cubicBezTo>
                      <a:lnTo>
                        <a:pt x="409713" y="64692"/>
                      </a:lnTo>
                      <a:cubicBezTo>
                        <a:pt x="409733" y="28951"/>
                        <a:pt x="380742" y="0"/>
                        <a:pt x="345022" y="0"/>
                      </a:cubicBezTo>
                      <a:close/>
                      <a:moveTo>
                        <a:pt x="43128" y="129383"/>
                      </a:moveTo>
                      <a:lnTo>
                        <a:pt x="366585" y="129383"/>
                      </a:lnTo>
                      <a:lnTo>
                        <a:pt x="366585" y="582224"/>
                      </a:lnTo>
                      <a:lnTo>
                        <a:pt x="43128" y="582224"/>
                      </a:lnTo>
                      <a:lnTo>
                        <a:pt x="43128" y="129383"/>
                      </a:lnTo>
                      <a:close/>
                      <a:moveTo>
                        <a:pt x="64691" y="43128"/>
                      </a:moveTo>
                      <a:lnTo>
                        <a:pt x="345022" y="43128"/>
                      </a:lnTo>
                      <a:cubicBezTo>
                        <a:pt x="356922" y="43128"/>
                        <a:pt x="366585" y="52772"/>
                        <a:pt x="366585" y="64692"/>
                      </a:cubicBezTo>
                      <a:lnTo>
                        <a:pt x="366585" y="86235"/>
                      </a:lnTo>
                      <a:lnTo>
                        <a:pt x="43128" y="86235"/>
                      </a:lnTo>
                      <a:lnTo>
                        <a:pt x="43128" y="64692"/>
                      </a:lnTo>
                      <a:cubicBezTo>
                        <a:pt x="43128" y="52791"/>
                        <a:pt x="52791" y="43128"/>
                        <a:pt x="64691" y="43128"/>
                      </a:cubicBezTo>
                      <a:close/>
                      <a:moveTo>
                        <a:pt x="345022" y="690043"/>
                      </a:moveTo>
                      <a:lnTo>
                        <a:pt x="64691" y="690043"/>
                      </a:lnTo>
                      <a:cubicBezTo>
                        <a:pt x="52771" y="690043"/>
                        <a:pt x="43128" y="680399"/>
                        <a:pt x="43128" y="668479"/>
                      </a:cubicBezTo>
                      <a:lnTo>
                        <a:pt x="43128" y="625352"/>
                      </a:lnTo>
                      <a:lnTo>
                        <a:pt x="366585" y="625352"/>
                      </a:lnTo>
                      <a:lnTo>
                        <a:pt x="366585" y="668479"/>
                      </a:lnTo>
                      <a:cubicBezTo>
                        <a:pt x="366585" y="680379"/>
                        <a:pt x="356922" y="690043"/>
                        <a:pt x="345022" y="690043"/>
                      </a:cubicBezTo>
                      <a:close/>
                    </a:path>
                  </a:pathLst>
                </a:custGeom>
                <a:grpFill/>
                <a:ln w="19936"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2FBDD7B-7CB8-4D32-BA7A-A91AAD6D96AB}"/>
                    </a:ext>
                  </a:extLst>
                </p:cNvPr>
                <p:cNvSpPr/>
                <p:nvPr/>
              </p:nvSpPr>
              <p:spPr>
                <a:xfrm>
                  <a:off x="1104429" y="1927364"/>
                  <a:ext cx="150963" cy="108636"/>
                </a:xfrm>
                <a:custGeom>
                  <a:avLst/>
                  <a:gdLst>
                    <a:gd name="connsiteX0" fmla="*/ 113998 w 150963"/>
                    <a:gd name="connsiteY0" fmla="*/ 6463 h 108636"/>
                    <a:gd name="connsiteX1" fmla="*/ 56654 w 150963"/>
                    <a:gd name="connsiteY1" fmla="*/ 57996 h 108636"/>
                    <a:gd name="connsiteX2" fmla="*/ 35090 w 150963"/>
                    <a:gd name="connsiteY2" fmla="*/ 38808 h 108636"/>
                    <a:gd name="connsiteX3" fmla="*/ 4761 w 150963"/>
                    <a:gd name="connsiteY3" fmla="*/ 42123 h 108636"/>
                    <a:gd name="connsiteX4" fmla="*/ 6178 w 150963"/>
                    <a:gd name="connsiteY4" fmla="*/ 70735 h 108636"/>
                    <a:gd name="connsiteX5" fmla="*/ 42178 w 150963"/>
                    <a:gd name="connsiteY5" fmla="*/ 103081 h 108636"/>
                    <a:gd name="connsiteX6" fmla="*/ 71070 w 150963"/>
                    <a:gd name="connsiteY6" fmla="*/ 103081 h 108636"/>
                    <a:gd name="connsiteX7" fmla="*/ 142889 w 150963"/>
                    <a:gd name="connsiteY7" fmla="*/ 38389 h 108636"/>
                    <a:gd name="connsiteX8" fmla="*/ 146204 w 150963"/>
                    <a:gd name="connsiteY8" fmla="*/ 8060 h 108636"/>
                    <a:gd name="connsiteX9" fmla="*/ 115875 w 150963"/>
                    <a:gd name="connsiteY9" fmla="*/ 4746 h 108636"/>
                    <a:gd name="connsiteX10" fmla="*/ 113998 w 150963"/>
                    <a:gd name="connsiteY10" fmla="*/ 6463 h 10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963" h="108636">
                      <a:moveTo>
                        <a:pt x="113998" y="6463"/>
                      </a:moveTo>
                      <a:lnTo>
                        <a:pt x="56654" y="57996"/>
                      </a:lnTo>
                      <a:lnTo>
                        <a:pt x="35090" y="38808"/>
                      </a:lnTo>
                      <a:cubicBezTo>
                        <a:pt x="25786" y="31361"/>
                        <a:pt x="12208" y="32838"/>
                        <a:pt x="4761" y="42123"/>
                      </a:cubicBezTo>
                      <a:cubicBezTo>
                        <a:pt x="-2088" y="50649"/>
                        <a:pt x="-1489" y="62928"/>
                        <a:pt x="6178" y="70735"/>
                      </a:cubicBezTo>
                      <a:lnTo>
                        <a:pt x="42178" y="103081"/>
                      </a:lnTo>
                      <a:cubicBezTo>
                        <a:pt x="50404" y="110488"/>
                        <a:pt x="62883" y="110488"/>
                        <a:pt x="71070" y="103081"/>
                      </a:cubicBezTo>
                      <a:lnTo>
                        <a:pt x="142889" y="38389"/>
                      </a:lnTo>
                      <a:cubicBezTo>
                        <a:pt x="152194" y="30922"/>
                        <a:pt x="153671" y="17344"/>
                        <a:pt x="146204" y="8060"/>
                      </a:cubicBezTo>
                      <a:cubicBezTo>
                        <a:pt x="138736" y="-1224"/>
                        <a:pt x="125159" y="-2702"/>
                        <a:pt x="115875" y="4746"/>
                      </a:cubicBezTo>
                      <a:cubicBezTo>
                        <a:pt x="115236" y="5285"/>
                        <a:pt x="114617" y="5844"/>
                        <a:pt x="113998" y="6463"/>
                      </a:cubicBezTo>
                      <a:close/>
                    </a:path>
                  </a:pathLst>
                </a:custGeom>
                <a:grpFill/>
                <a:ln w="19936"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31ED0BD7-7692-4181-A781-291FA089569C}"/>
                    </a:ext>
                  </a:extLst>
                </p:cNvPr>
                <p:cNvSpPr/>
                <p:nvPr/>
              </p:nvSpPr>
              <p:spPr>
                <a:xfrm>
                  <a:off x="1038808" y="1841960"/>
                  <a:ext cx="280349" cy="280349"/>
                </a:xfrm>
                <a:custGeom>
                  <a:avLst/>
                  <a:gdLst>
                    <a:gd name="connsiteX0" fmla="*/ 140185 w 280349"/>
                    <a:gd name="connsiteY0" fmla="*/ 0 h 280349"/>
                    <a:gd name="connsiteX1" fmla="*/ 0 w 280349"/>
                    <a:gd name="connsiteY1" fmla="*/ 140165 h 280349"/>
                    <a:gd name="connsiteX2" fmla="*/ 140185 w 280349"/>
                    <a:gd name="connsiteY2" fmla="*/ 280350 h 280349"/>
                    <a:gd name="connsiteX3" fmla="*/ 280350 w 280349"/>
                    <a:gd name="connsiteY3" fmla="*/ 140165 h 280349"/>
                    <a:gd name="connsiteX4" fmla="*/ 140185 w 280349"/>
                    <a:gd name="connsiteY4" fmla="*/ 0 h 280349"/>
                    <a:gd name="connsiteX5" fmla="*/ 140185 w 280349"/>
                    <a:gd name="connsiteY5" fmla="*/ 237202 h 280349"/>
                    <a:gd name="connsiteX6" fmla="*/ 43128 w 280349"/>
                    <a:gd name="connsiteY6" fmla="*/ 140165 h 280349"/>
                    <a:gd name="connsiteX7" fmla="*/ 140185 w 280349"/>
                    <a:gd name="connsiteY7" fmla="*/ 43148 h 280349"/>
                    <a:gd name="connsiteX8" fmla="*/ 237202 w 280349"/>
                    <a:gd name="connsiteY8" fmla="*/ 140165 h 280349"/>
                    <a:gd name="connsiteX9" fmla="*/ 140185 w 280349"/>
                    <a:gd name="connsiteY9" fmla="*/ 237202 h 28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349" h="280349">
                      <a:moveTo>
                        <a:pt x="140185" y="0"/>
                      </a:moveTo>
                      <a:cubicBezTo>
                        <a:pt x="62755" y="0"/>
                        <a:pt x="0" y="62755"/>
                        <a:pt x="0" y="140165"/>
                      </a:cubicBezTo>
                      <a:cubicBezTo>
                        <a:pt x="0" y="217595"/>
                        <a:pt x="62755" y="280350"/>
                        <a:pt x="140185" y="280350"/>
                      </a:cubicBezTo>
                      <a:cubicBezTo>
                        <a:pt x="217595" y="280350"/>
                        <a:pt x="280350" y="217595"/>
                        <a:pt x="280350" y="140165"/>
                      </a:cubicBezTo>
                      <a:cubicBezTo>
                        <a:pt x="280210" y="62795"/>
                        <a:pt x="217535" y="120"/>
                        <a:pt x="140185" y="0"/>
                      </a:cubicBezTo>
                      <a:close/>
                      <a:moveTo>
                        <a:pt x="140185" y="237202"/>
                      </a:moveTo>
                      <a:cubicBezTo>
                        <a:pt x="86575" y="237202"/>
                        <a:pt x="43128" y="193755"/>
                        <a:pt x="43128" y="140165"/>
                      </a:cubicBezTo>
                      <a:cubicBezTo>
                        <a:pt x="43128" y="86575"/>
                        <a:pt x="86595" y="43148"/>
                        <a:pt x="140185" y="43148"/>
                      </a:cubicBezTo>
                      <a:cubicBezTo>
                        <a:pt x="193775" y="43148"/>
                        <a:pt x="237202" y="86595"/>
                        <a:pt x="237202" y="140165"/>
                      </a:cubicBezTo>
                      <a:cubicBezTo>
                        <a:pt x="237083" y="193695"/>
                        <a:pt x="193715" y="237082"/>
                        <a:pt x="140185" y="237202"/>
                      </a:cubicBezTo>
                      <a:close/>
                    </a:path>
                  </a:pathLst>
                </a:custGeom>
                <a:grpFill/>
                <a:ln w="19936" cap="flat">
                  <a:noFill/>
                  <a:prstDash val="solid"/>
                  <a:miter/>
                </a:ln>
              </p:spPr>
              <p:txBody>
                <a:bodyPr rtlCol="0" anchor="ctr"/>
                <a:lstStyle/>
                <a:p>
                  <a:endParaRPr lang="en-US" dirty="0"/>
                </a:p>
              </p:txBody>
            </p:sp>
          </p:grpSp>
        </p:grpSp>
        <p:sp>
          <p:nvSpPr>
            <p:cNvPr id="92" name="Circle: Hollow 91">
              <a:extLst>
                <a:ext uri="{FF2B5EF4-FFF2-40B4-BE49-F238E27FC236}">
                  <a16:creationId xmlns:a16="http://schemas.microsoft.com/office/drawing/2014/main" id="{FD220103-FAE8-4EAF-8A68-A2E0CE3DFDE5}"/>
                </a:ext>
              </a:extLst>
            </p:cNvPr>
            <p:cNvSpPr/>
            <p:nvPr/>
          </p:nvSpPr>
          <p:spPr>
            <a:xfrm>
              <a:off x="402016" y="1130114"/>
              <a:ext cx="5562858" cy="5562858"/>
            </a:xfrm>
            <a:prstGeom prst="donut">
              <a:avLst>
                <a:gd name="adj" fmla="val 2559"/>
              </a:avLst>
            </a:prstGeom>
            <a:solidFill>
              <a:schemeClr val="bg1">
                <a:lumMod val="85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3" name="Group 2">
            <a:extLst>
              <a:ext uri="{FF2B5EF4-FFF2-40B4-BE49-F238E27FC236}">
                <a16:creationId xmlns:a16="http://schemas.microsoft.com/office/drawing/2014/main" id="{F562C752-6F81-43C5-80F9-A517E6C9F7B6}"/>
              </a:ext>
            </a:extLst>
          </p:cNvPr>
          <p:cNvGrpSpPr/>
          <p:nvPr/>
        </p:nvGrpSpPr>
        <p:grpSpPr>
          <a:xfrm>
            <a:off x="5240547" y="1508037"/>
            <a:ext cx="5382058" cy="584775"/>
            <a:chOff x="5240547" y="1508037"/>
            <a:chExt cx="5382058" cy="584775"/>
          </a:xfrm>
        </p:grpSpPr>
        <p:sp>
          <p:nvSpPr>
            <p:cNvPr id="16" name="TextBox 15">
              <a:extLst>
                <a:ext uri="{FF2B5EF4-FFF2-40B4-BE49-F238E27FC236}">
                  <a16:creationId xmlns:a16="http://schemas.microsoft.com/office/drawing/2014/main" id="{71EFB6C5-FE5D-48A1-8E51-9BC78C179296}"/>
                </a:ext>
              </a:extLst>
            </p:cNvPr>
            <p:cNvSpPr txBox="1"/>
            <p:nvPr/>
          </p:nvSpPr>
          <p:spPr>
            <a:xfrm>
              <a:off x="5637924" y="1508037"/>
              <a:ext cx="4984681" cy="584775"/>
            </a:xfrm>
            <a:prstGeom prst="rect">
              <a:avLst/>
            </a:prstGeom>
            <a:noFill/>
          </p:spPr>
          <p:txBody>
            <a:bodyPr wrap="square">
              <a:spAutoFit/>
            </a:bodyPr>
            <a:lstStyle/>
            <a:p>
              <a:r>
                <a:rPr lang="en-US" sz="1600" dirty="0"/>
                <a:t>Most IT professionals consider MFA one of the </a:t>
              </a:r>
              <a:r>
                <a:rPr lang="en-US" sz="1600" dirty="0">
                  <a:solidFill>
                    <a:schemeClr val="accent5"/>
                  </a:solidFill>
                </a:rPr>
                <a:t>most important security controls </a:t>
              </a:r>
              <a:r>
                <a:rPr lang="en-US" sz="1600" dirty="0"/>
                <a:t>that can be deployed</a:t>
              </a:r>
            </a:p>
          </p:txBody>
        </p:sp>
        <p:sp>
          <p:nvSpPr>
            <p:cNvPr id="97" name="Oval 96">
              <a:extLst>
                <a:ext uri="{FF2B5EF4-FFF2-40B4-BE49-F238E27FC236}">
                  <a16:creationId xmlns:a16="http://schemas.microsoft.com/office/drawing/2014/main" id="{A1249C70-5EA3-4E86-B208-F737DCED89CC}"/>
                </a:ext>
              </a:extLst>
            </p:cNvPr>
            <p:cNvSpPr/>
            <p:nvPr/>
          </p:nvSpPr>
          <p:spPr>
            <a:xfrm>
              <a:off x="5329746" y="1668777"/>
              <a:ext cx="252920" cy="252920"/>
            </a:xfrm>
            <a:prstGeom prst="ellipse">
              <a:avLst/>
            </a:prstGeom>
            <a:solidFill>
              <a:schemeClr val="bg1"/>
            </a:solidFill>
            <a:ln w="28575">
              <a:solidFill>
                <a:schemeClr val="bg1">
                  <a:lumMod val="75000"/>
                </a:schemeClr>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cxnSp>
          <p:nvCxnSpPr>
            <p:cNvPr id="103" name="Straight Connector 102">
              <a:extLst>
                <a:ext uri="{FF2B5EF4-FFF2-40B4-BE49-F238E27FC236}">
                  <a16:creationId xmlns:a16="http://schemas.microsoft.com/office/drawing/2014/main" id="{53C4E449-D442-4636-A4F7-BAD60040DEDD}"/>
                </a:ext>
              </a:extLst>
            </p:cNvPr>
            <p:cNvCxnSpPr>
              <a:cxnSpLocks/>
              <a:stCxn id="97" idx="3"/>
            </p:cNvCxnSpPr>
            <p:nvPr/>
          </p:nvCxnSpPr>
          <p:spPr>
            <a:xfrm flipH="1">
              <a:off x="5240547" y="1884658"/>
              <a:ext cx="126238" cy="138236"/>
            </a:xfrm>
            <a:prstGeom prst="line">
              <a:avLst/>
            </a:prstGeom>
            <a:ln w="28575" cap="sq">
              <a:solidFill>
                <a:schemeClr val="bg1">
                  <a:lumMod val="75000"/>
                </a:schemeClr>
              </a:solidFill>
            </a:ln>
          </p:spPr>
          <p:style>
            <a:lnRef idx="1">
              <a:schemeClr val="accent1"/>
            </a:lnRef>
            <a:fillRef idx="0">
              <a:schemeClr val="accent1"/>
            </a:fillRef>
            <a:effectRef idx="0">
              <a:schemeClr val="dk1"/>
            </a:effectRef>
            <a:fontRef idx="minor">
              <a:schemeClr val="dk1"/>
            </a:fontRef>
          </p:style>
        </p:cxnSp>
      </p:grpSp>
      <p:grpSp>
        <p:nvGrpSpPr>
          <p:cNvPr id="4" name="Group 3">
            <a:extLst>
              <a:ext uri="{FF2B5EF4-FFF2-40B4-BE49-F238E27FC236}">
                <a16:creationId xmlns:a16="http://schemas.microsoft.com/office/drawing/2014/main" id="{0F5CA473-0F01-4177-A03D-DC13640EA771}"/>
              </a:ext>
            </a:extLst>
          </p:cNvPr>
          <p:cNvGrpSpPr/>
          <p:nvPr/>
        </p:nvGrpSpPr>
        <p:grpSpPr>
          <a:xfrm>
            <a:off x="5808993" y="2447640"/>
            <a:ext cx="6032523" cy="830997"/>
            <a:chOff x="5808993" y="2447640"/>
            <a:chExt cx="6032523" cy="830997"/>
          </a:xfrm>
        </p:grpSpPr>
        <p:sp>
          <p:nvSpPr>
            <p:cNvPr id="29" name="TextBox 28">
              <a:extLst>
                <a:ext uri="{FF2B5EF4-FFF2-40B4-BE49-F238E27FC236}">
                  <a16:creationId xmlns:a16="http://schemas.microsoft.com/office/drawing/2014/main" id="{C3B59DFE-1EB2-4518-87F2-641F4C9706E1}"/>
                </a:ext>
              </a:extLst>
            </p:cNvPr>
            <p:cNvSpPr txBox="1"/>
            <p:nvPr/>
          </p:nvSpPr>
          <p:spPr>
            <a:xfrm>
              <a:off x="6278658" y="2447640"/>
              <a:ext cx="5562858" cy="830997"/>
            </a:xfrm>
            <a:prstGeom prst="rect">
              <a:avLst/>
            </a:prstGeom>
            <a:noFill/>
          </p:spPr>
          <p:txBody>
            <a:bodyPr wrap="square">
              <a:spAutoFit/>
            </a:bodyPr>
            <a:lstStyle/>
            <a:p>
              <a:r>
                <a:rPr lang="en-US" sz="1600" dirty="0"/>
                <a:t>MFA is sometimes confused with VPN. </a:t>
              </a:r>
              <a:r>
                <a:rPr lang="en-US" sz="1600" dirty="0">
                  <a:solidFill>
                    <a:schemeClr val="accent5"/>
                  </a:solidFill>
                </a:rPr>
                <a:t>VPN</a:t>
              </a:r>
              <a:r>
                <a:rPr lang="en-US" sz="1600" dirty="0"/>
                <a:t> encrypts communications; </a:t>
              </a:r>
              <a:r>
                <a:rPr lang="en-US" sz="1600" dirty="0">
                  <a:solidFill>
                    <a:schemeClr val="accent5"/>
                  </a:solidFill>
                </a:rPr>
                <a:t>MFA</a:t>
              </a:r>
              <a:r>
                <a:rPr lang="en-US" sz="1600" dirty="0"/>
                <a:t> is attempting to making sure the RIGHT person is accessing or using something</a:t>
              </a:r>
            </a:p>
          </p:txBody>
        </p:sp>
        <p:sp>
          <p:nvSpPr>
            <p:cNvPr id="98" name="Oval 97">
              <a:extLst>
                <a:ext uri="{FF2B5EF4-FFF2-40B4-BE49-F238E27FC236}">
                  <a16:creationId xmlns:a16="http://schemas.microsoft.com/office/drawing/2014/main" id="{FAD56252-596B-4B2D-9675-BCC9803A40BB}"/>
                </a:ext>
              </a:extLst>
            </p:cNvPr>
            <p:cNvSpPr/>
            <p:nvPr/>
          </p:nvSpPr>
          <p:spPr>
            <a:xfrm>
              <a:off x="5938421" y="2723219"/>
              <a:ext cx="252920" cy="252920"/>
            </a:xfrm>
            <a:prstGeom prst="ellipse">
              <a:avLst/>
            </a:prstGeom>
            <a:solidFill>
              <a:schemeClr val="bg1"/>
            </a:solidFill>
            <a:ln w="28575">
              <a:solidFill>
                <a:schemeClr val="bg1">
                  <a:lumMod val="75000"/>
                </a:schemeClr>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cxnSp>
          <p:nvCxnSpPr>
            <p:cNvPr id="104" name="Straight Connector 103">
              <a:extLst>
                <a:ext uri="{FF2B5EF4-FFF2-40B4-BE49-F238E27FC236}">
                  <a16:creationId xmlns:a16="http://schemas.microsoft.com/office/drawing/2014/main" id="{F2B25268-6A12-4445-A40F-C009B8FC2BE1}"/>
                </a:ext>
              </a:extLst>
            </p:cNvPr>
            <p:cNvCxnSpPr>
              <a:cxnSpLocks/>
            </p:cNvCxnSpPr>
            <p:nvPr/>
          </p:nvCxnSpPr>
          <p:spPr>
            <a:xfrm flipH="1">
              <a:off x="5808993" y="2910298"/>
              <a:ext cx="129965" cy="53379"/>
            </a:xfrm>
            <a:prstGeom prst="line">
              <a:avLst/>
            </a:prstGeom>
            <a:ln w="28575" cap="sq">
              <a:solidFill>
                <a:schemeClr val="bg1">
                  <a:lumMod val="75000"/>
                </a:schemeClr>
              </a:solidFill>
            </a:ln>
          </p:spPr>
          <p:style>
            <a:lnRef idx="1">
              <a:schemeClr val="accent1"/>
            </a:lnRef>
            <a:fillRef idx="0">
              <a:schemeClr val="accent1"/>
            </a:fillRef>
            <a:effectRef idx="0">
              <a:schemeClr val="dk1"/>
            </a:effectRef>
            <a:fontRef idx="minor">
              <a:schemeClr val="dk1"/>
            </a:fontRef>
          </p:style>
        </p:cxnSp>
      </p:grpSp>
      <p:grpSp>
        <p:nvGrpSpPr>
          <p:cNvPr id="5" name="Group 4">
            <a:extLst>
              <a:ext uri="{FF2B5EF4-FFF2-40B4-BE49-F238E27FC236}">
                <a16:creationId xmlns:a16="http://schemas.microsoft.com/office/drawing/2014/main" id="{DB19E7B8-F693-4E82-B489-D3A764CB6E88}"/>
              </a:ext>
            </a:extLst>
          </p:cNvPr>
          <p:cNvGrpSpPr/>
          <p:nvPr/>
        </p:nvGrpSpPr>
        <p:grpSpPr>
          <a:xfrm>
            <a:off x="5975949" y="3633465"/>
            <a:ext cx="5020804" cy="584775"/>
            <a:chOff x="5975949" y="3633465"/>
            <a:chExt cx="5020804" cy="584775"/>
          </a:xfrm>
        </p:grpSpPr>
        <p:sp>
          <p:nvSpPr>
            <p:cNvPr id="31" name="TextBox 30">
              <a:extLst>
                <a:ext uri="{FF2B5EF4-FFF2-40B4-BE49-F238E27FC236}">
                  <a16:creationId xmlns:a16="http://schemas.microsoft.com/office/drawing/2014/main" id="{BE366025-CFFE-4C61-BA74-30AA561D5D13}"/>
                </a:ext>
              </a:extLst>
            </p:cNvPr>
            <p:cNvSpPr txBox="1"/>
            <p:nvPr/>
          </p:nvSpPr>
          <p:spPr>
            <a:xfrm>
              <a:off x="6480672" y="3633465"/>
              <a:ext cx="4516081" cy="584775"/>
            </a:xfrm>
            <a:prstGeom prst="rect">
              <a:avLst/>
            </a:prstGeom>
            <a:noFill/>
          </p:spPr>
          <p:txBody>
            <a:bodyPr wrap="square">
              <a:spAutoFit/>
            </a:bodyPr>
            <a:lstStyle/>
            <a:p>
              <a:r>
                <a:rPr lang="en-US" sz="1600" dirty="0"/>
                <a:t>A username and password by itself would </a:t>
              </a:r>
              <a:r>
                <a:rPr lang="en-US" sz="1600" dirty="0">
                  <a:solidFill>
                    <a:schemeClr val="accent5"/>
                  </a:solidFill>
                </a:rPr>
                <a:t>NOT</a:t>
              </a:r>
              <a:r>
                <a:rPr lang="en-US" sz="1600" dirty="0"/>
                <a:t> be considered MFA</a:t>
              </a:r>
            </a:p>
          </p:txBody>
        </p:sp>
        <p:sp>
          <p:nvSpPr>
            <p:cNvPr id="99" name="Oval 98">
              <a:extLst>
                <a:ext uri="{FF2B5EF4-FFF2-40B4-BE49-F238E27FC236}">
                  <a16:creationId xmlns:a16="http://schemas.microsoft.com/office/drawing/2014/main" id="{0ED586C9-BA24-47BB-B7E1-D6776F00E468}"/>
                </a:ext>
              </a:extLst>
            </p:cNvPr>
            <p:cNvSpPr/>
            <p:nvPr/>
          </p:nvSpPr>
          <p:spPr>
            <a:xfrm>
              <a:off x="6139498" y="3777661"/>
              <a:ext cx="252920" cy="252920"/>
            </a:xfrm>
            <a:prstGeom prst="ellipse">
              <a:avLst/>
            </a:prstGeom>
            <a:solidFill>
              <a:schemeClr val="bg1"/>
            </a:solidFill>
            <a:ln w="28575">
              <a:solidFill>
                <a:schemeClr val="bg1">
                  <a:lumMod val="75000"/>
                </a:schemeClr>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cxnSp>
          <p:nvCxnSpPr>
            <p:cNvPr id="109" name="Straight Connector 108">
              <a:extLst>
                <a:ext uri="{FF2B5EF4-FFF2-40B4-BE49-F238E27FC236}">
                  <a16:creationId xmlns:a16="http://schemas.microsoft.com/office/drawing/2014/main" id="{DD96A632-A7FB-4D1A-BE2C-92AC8C7A92F5}"/>
                </a:ext>
              </a:extLst>
            </p:cNvPr>
            <p:cNvCxnSpPr>
              <a:cxnSpLocks/>
              <a:stCxn id="99" idx="2"/>
            </p:cNvCxnSpPr>
            <p:nvPr/>
          </p:nvCxnSpPr>
          <p:spPr>
            <a:xfrm flipH="1">
              <a:off x="5975949" y="3904121"/>
              <a:ext cx="163549" cy="1488"/>
            </a:xfrm>
            <a:prstGeom prst="line">
              <a:avLst/>
            </a:prstGeom>
            <a:ln w="28575" cap="sq">
              <a:solidFill>
                <a:schemeClr val="bg1">
                  <a:lumMod val="75000"/>
                </a:schemeClr>
              </a:solidFill>
            </a:ln>
          </p:spPr>
          <p:style>
            <a:lnRef idx="1">
              <a:schemeClr val="accent1"/>
            </a:lnRef>
            <a:fillRef idx="0">
              <a:schemeClr val="accent1"/>
            </a:fillRef>
            <a:effectRef idx="0">
              <a:schemeClr val="dk1"/>
            </a:effectRef>
            <a:fontRef idx="minor">
              <a:schemeClr val="dk1"/>
            </a:fontRef>
          </p:style>
        </p:cxnSp>
      </p:grpSp>
      <p:grpSp>
        <p:nvGrpSpPr>
          <p:cNvPr id="6" name="Group 5">
            <a:extLst>
              <a:ext uri="{FF2B5EF4-FFF2-40B4-BE49-F238E27FC236}">
                <a16:creationId xmlns:a16="http://schemas.microsoft.com/office/drawing/2014/main" id="{210FD2BE-8ACA-4701-84F9-875B5B03E795}"/>
              </a:ext>
            </a:extLst>
          </p:cNvPr>
          <p:cNvGrpSpPr/>
          <p:nvPr/>
        </p:nvGrpSpPr>
        <p:grpSpPr>
          <a:xfrm>
            <a:off x="5870275" y="4573068"/>
            <a:ext cx="4924258" cy="338554"/>
            <a:chOff x="5870275" y="4573068"/>
            <a:chExt cx="4924258" cy="338554"/>
          </a:xfrm>
        </p:grpSpPr>
        <p:sp>
          <p:nvSpPr>
            <p:cNvPr id="33" name="TextBox 32">
              <a:extLst>
                <a:ext uri="{FF2B5EF4-FFF2-40B4-BE49-F238E27FC236}">
                  <a16:creationId xmlns:a16="http://schemas.microsoft.com/office/drawing/2014/main" id="{8F1E08C8-9775-44B5-9D99-23B06872CA6D}"/>
                </a:ext>
              </a:extLst>
            </p:cNvPr>
            <p:cNvSpPr txBox="1"/>
            <p:nvPr/>
          </p:nvSpPr>
          <p:spPr>
            <a:xfrm>
              <a:off x="6357345" y="4573068"/>
              <a:ext cx="4437188" cy="338554"/>
            </a:xfrm>
            <a:prstGeom prst="rect">
              <a:avLst/>
            </a:prstGeom>
            <a:noFill/>
          </p:spPr>
          <p:txBody>
            <a:bodyPr wrap="square">
              <a:spAutoFit/>
            </a:bodyPr>
            <a:lstStyle/>
            <a:p>
              <a:r>
                <a:rPr lang="en-US" sz="1600" dirty="0">
                  <a:solidFill>
                    <a:schemeClr val="accent5"/>
                  </a:solidFill>
                </a:rPr>
                <a:t>Two factor authentication </a:t>
              </a:r>
              <a:r>
                <a:rPr lang="en-US" sz="1600" dirty="0"/>
                <a:t>is a form of MFA</a:t>
              </a:r>
            </a:p>
          </p:txBody>
        </p:sp>
        <p:sp>
          <p:nvSpPr>
            <p:cNvPr id="100" name="Oval 99">
              <a:extLst>
                <a:ext uri="{FF2B5EF4-FFF2-40B4-BE49-F238E27FC236}">
                  <a16:creationId xmlns:a16="http://schemas.microsoft.com/office/drawing/2014/main" id="{7EB22285-EAA6-4D3E-BF83-6E598FD48A37}"/>
                </a:ext>
              </a:extLst>
            </p:cNvPr>
            <p:cNvSpPr/>
            <p:nvPr/>
          </p:nvSpPr>
          <p:spPr>
            <a:xfrm>
              <a:off x="6061678" y="4589189"/>
              <a:ext cx="252920" cy="252920"/>
            </a:xfrm>
            <a:prstGeom prst="ellipse">
              <a:avLst/>
            </a:prstGeom>
            <a:solidFill>
              <a:schemeClr val="bg1"/>
            </a:solidFill>
            <a:ln w="28575">
              <a:solidFill>
                <a:schemeClr val="bg1">
                  <a:lumMod val="75000"/>
                </a:schemeClr>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cxnSp>
          <p:nvCxnSpPr>
            <p:cNvPr id="112" name="Straight Connector 111">
              <a:extLst>
                <a:ext uri="{FF2B5EF4-FFF2-40B4-BE49-F238E27FC236}">
                  <a16:creationId xmlns:a16="http://schemas.microsoft.com/office/drawing/2014/main" id="{48B00DF4-6E40-40A8-8F03-74FB883E5DEF}"/>
                </a:ext>
              </a:extLst>
            </p:cNvPr>
            <p:cNvCxnSpPr>
              <a:cxnSpLocks/>
              <a:stCxn id="100" idx="2"/>
            </p:cNvCxnSpPr>
            <p:nvPr/>
          </p:nvCxnSpPr>
          <p:spPr>
            <a:xfrm flipH="1" flipV="1">
              <a:off x="5870275" y="4671204"/>
              <a:ext cx="191403" cy="44445"/>
            </a:xfrm>
            <a:prstGeom prst="line">
              <a:avLst/>
            </a:prstGeom>
            <a:ln w="28575" cap="sq">
              <a:solidFill>
                <a:schemeClr val="bg1">
                  <a:lumMod val="75000"/>
                </a:schemeClr>
              </a:solidFill>
            </a:ln>
          </p:spPr>
          <p:style>
            <a:lnRef idx="1">
              <a:schemeClr val="accent1"/>
            </a:lnRef>
            <a:fillRef idx="0">
              <a:schemeClr val="accent1"/>
            </a:fillRef>
            <a:effectRef idx="0">
              <a:schemeClr val="dk1"/>
            </a:effectRef>
            <a:fontRef idx="minor">
              <a:schemeClr val="dk1"/>
            </a:fontRef>
          </p:style>
        </p:cxnSp>
      </p:grpSp>
      <p:grpSp>
        <p:nvGrpSpPr>
          <p:cNvPr id="8" name="Group 7">
            <a:extLst>
              <a:ext uri="{FF2B5EF4-FFF2-40B4-BE49-F238E27FC236}">
                <a16:creationId xmlns:a16="http://schemas.microsoft.com/office/drawing/2014/main" id="{B761EDCB-226C-4F16-979A-2E8FD68D99AA}"/>
              </a:ext>
            </a:extLst>
          </p:cNvPr>
          <p:cNvGrpSpPr/>
          <p:nvPr/>
        </p:nvGrpSpPr>
        <p:grpSpPr>
          <a:xfrm>
            <a:off x="5615796" y="5266449"/>
            <a:ext cx="5906932" cy="338554"/>
            <a:chOff x="5615796" y="5266449"/>
            <a:chExt cx="5906932" cy="338554"/>
          </a:xfrm>
        </p:grpSpPr>
        <p:sp>
          <p:nvSpPr>
            <p:cNvPr id="35" name="TextBox 34">
              <a:extLst>
                <a:ext uri="{FF2B5EF4-FFF2-40B4-BE49-F238E27FC236}">
                  <a16:creationId xmlns:a16="http://schemas.microsoft.com/office/drawing/2014/main" id="{39CB7E52-518C-4EE7-B3FF-E3435CA1FA9B}"/>
                </a:ext>
              </a:extLst>
            </p:cNvPr>
            <p:cNvSpPr txBox="1"/>
            <p:nvPr/>
          </p:nvSpPr>
          <p:spPr>
            <a:xfrm>
              <a:off x="6114296" y="5266449"/>
              <a:ext cx="5408432" cy="338554"/>
            </a:xfrm>
            <a:prstGeom prst="rect">
              <a:avLst/>
            </a:prstGeom>
            <a:noFill/>
          </p:spPr>
          <p:txBody>
            <a:bodyPr wrap="square">
              <a:spAutoFit/>
            </a:bodyPr>
            <a:lstStyle/>
            <a:p>
              <a:r>
                <a:rPr lang="en-US" sz="1600" dirty="0">
                  <a:solidFill>
                    <a:schemeClr val="accent5"/>
                  </a:solidFill>
                </a:rPr>
                <a:t>Adaptive MFA and PAM </a:t>
              </a:r>
              <a:r>
                <a:rPr lang="en-US" sz="1600" dirty="0"/>
                <a:t>are becoming more widely used</a:t>
              </a:r>
            </a:p>
          </p:txBody>
        </p:sp>
        <p:sp>
          <p:nvSpPr>
            <p:cNvPr id="101" name="Oval 100">
              <a:extLst>
                <a:ext uri="{FF2B5EF4-FFF2-40B4-BE49-F238E27FC236}">
                  <a16:creationId xmlns:a16="http://schemas.microsoft.com/office/drawing/2014/main" id="{A3D9C226-A2E3-4FCF-BB02-E2444AF6589D}"/>
                </a:ext>
              </a:extLst>
            </p:cNvPr>
            <p:cNvSpPr/>
            <p:nvPr/>
          </p:nvSpPr>
          <p:spPr>
            <a:xfrm>
              <a:off x="5790145" y="5281070"/>
              <a:ext cx="252920" cy="252920"/>
            </a:xfrm>
            <a:prstGeom prst="ellipse">
              <a:avLst/>
            </a:prstGeom>
            <a:solidFill>
              <a:schemeClr val="bg1"/>
            </a:solidFill>
            <a:ln w="28575">
              <a:solidFill>
                <a:schemeClr val="bg1">
                  <a:lumMod val="75000"/>
                </a:schemeClr>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cxnSp>
          <p:nvCxnSpPr>
            <p:cNvPr id="115" name="Straight Connector 114">
              <a:extLst>
                <a:ext uri="{FF2B5EF4-FFF2-40B4-BE49-F238E27FC236}">
                  <a16:creationId xmlns:a16="http://schemas.microsoft.com/office/drawing/2014/main" id="{4CF335E8-C54D-4F21-BFC1-5274A0D566CF}"/>
                </a:ext>
              </a:extLst>
            </p:cNvPr>
            <p:cNvCxnSpPr>
              <a:cxnSpLocks/>
            </p:cNvCxnSpPr>
            <p:nvPr/>
          </p:nvCxnSpPr>
          <p:spPr>
            <a:xfrm flipH="1" flipV="1">
              <a:off x="5615796" y="5279366"/>
              <a:ext cx="166059" cy="86264"/>
            </a:xfrm>
            <a:prstGeom prst="line">
              <a:avLst/>
            </a:prstGeom>
            <a:ln w="28575" cap="sq">
              <a:solidFill>
                <a:schemeClr val="bg1">
                  <a:lumMod val="75000"/>
                </a:schemeClr>
              </a:solidFill>
            </a:ln>
          </p:spPr>
          <p:style>
            <a:lnRef idx="1">
              <a:schemeClr val="accent1"/>
            </a:lnRef>
            <a:fillRef idx="0">
              <a:schemeClr val="accent1"/>
            </a:fillRef>
            <a:effectRef idx="0">
              <a:schemeClr val="dk1"/>
            </a:effectRef>
            <a:fontRef idx="minor">
              <a:schemeClr val="dk1"/>
            </a:fontRef>
          </p:style>
        </p:cxnSp>
      </p:grpSp>
    </p:spTree>
    <p:extLst>
      <p:ext uri="{BB962C8B-B14F-4D97-AF65-F5344CB8AC3E}">
        <p14:creationId xmlns:p14="http://schemas.microsoft.com/office/powerpoint/2010/main" val="5966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y Implement Multifactor Authentication?">
            <a:hlinkClick r:id="" action="ppaction://media"/>
            <a:extLst>
              <a:ext uri="{FF2B5EF4-FFF2-40B4-BE49-F238E27FC236}">
                <a16:creationId xmlns:a16="http://schemas.microsoft.com/office/drawing/2014/main" id="{3C818129-4D0F-BAF4-533D-28ECE31575B8}"/>
              </a:ext>
            </a:extLst>
          </p:cNvPr>
          <p:cNvPicPr>
            <a:picLocks noRot="1" noChangeAspect="1"/>
          </p:cNvPicPr>
          <p:nvPr>
            <a:videoFile r:link="rId1"/>
          </p:nvPr>
        </p:nvPicPr>
        <p:blipFill>
          <a:blip r:embed="rId3"/>
          <a:stretch>
            <a:fillRect/>
          </a:stretch>
        </p:blipFill>
        <p:spPr>
          <a:xfrm>
            <a:off x="423746" y="429898"/>
            <a:ext cx="10616289" cy="5998204"/>
          </a:xfrm>
          <a:prstGeom prst="rect">
            <a:avLst/>
          </a:prstGeom>
        </p:spPr>
      </p:pic>
    </p:spTree>
    <p:extLst>
      <p:ext uri="{BB962C8B-B14F-4D97-AF65-F5344CB8AC3E}">
        <p14:creationId xmlns:p14="http://schemas.microsoft.com/office/powerpoint/2010/main" val="2673572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a:xfrm>
            <a:off x="457200" y="457200"/>
            <a:ext cx="11274552" cy="448056"/>
          </a:xfrm>
        </p:spPr>
        <p:txBody>
          <a:bodyPr/>
          <a:lstStyle/>
          <a:p>
            <a:r>
              <a:rPr lang="en-US" dirty="0"/>
              <a:t>IP addresses &amp; ports</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23" name="TextBox 22">
            <a:extLst>
              <a:ext uri="{FF2B5EF4-FFF2-40B4-BE49-F238E27FC236}">
                <a16:creationId xmlns:a16="http://schemas.microsoft.com/office/drawing/2014/main" id="{A0FAAD05-F28D-4B01-8566-120B7170DF5E}"/>
              </a:ext>
            </a:extLst>
          </p:cNvPr>
          <p:cNvSpPr txBox="1"/>
          <p:nvPr/>
        </p:nvSpPr>
        <p:spPr>
          <a:xfrm>
            <a:off x="527824" y="2254600"/>
            <a:ext cx="2400800" cy="1384995"/>
          </a:xfrm>
          <a:prstGeom prst="rect">
            <a:avLst/>
          </a:prstGeom>
          <a:noFill/>
        </p:spPr>
        <p:txBody>
          <a:bodyPr wrap="square">
            <a:spAutoFit/>
          </a:bodyPr>
          <a:lstStyle/>
          <a:p>
            <a:pPr algn="r"/>
            <a:r>
              <a:rPr lang="en-US" sz="2800" dirty="0"/>
              <a:t>There are roughly </a:t>
            </a:r>
            <a:r>
              <a:rPr lang="en-US" sz="2800" dirty="0">
                <a:solidFill>
                  <a:schemeClr val="accent5"/>
                </a:solidFill>
              </a:rPr>
              <a:t>65,000</a:t>
            </a:r>
            <a:r>
              <a:rPr lang="en-US" sz="2800" dirty="0"/>
              <a:t> ports</a:t>
            </a:r>
          </a:p>
        </p:txBody>
      </p:sp>
      <p:sp>
        <p:nvSpPr>
          <p:cNvPr id="20" name="Oval 19">
            <a:extLst>
              <a:ext uri="{FF2B5EF4-FFF2-40B4-BE49-F238E27FC236}">
                <a16:creationId xmlns:a16="http://schemas.microsoft.com/office/drawing/2014/main" id="{38977B93-7E86-4515-AB09-51F3DD5A7714}"/>
              </a:ext>
            </a:extLst>
          </p:cNvPr>
          <p:cNvSpPr/>
          <p:nvPr/>
        </p:nvSpPr>
        <p:spPr>
          <a:xfrm>
            <a:off x="3071509" y="1847981"/>
            <a:ext cx="2424619" cy="2424619"/>
          </a:xfrm>
          <a:prstGeom prst="ellipse">
            <a:avLst/>
          </a:prstGeom>
          <a:noFill/>
          <a:ln w="28575">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nvGrpSpPr>
          <p:cNvPr id="3" name="Group 2">
            <a:extLst>
              <a:ext uri="{FF2B5EF4-FFF2-40B4-BE49-F238E27FC236}">
                <a16:creationId xmlns:a16="http://schemas.microsoft.com/office/drawing/2014/main" id="{03432F2F-3921-46E7-A13A-29A621811F44}"/>
              </a:ext>
            </a:extLst>
          </p:cNvPr>
          <p:cNvGrpSpPr/>
          <p:nvPr/>
        </p:nvGrpSpPr>
        <p:grpSpPr>
          <a:xfrm>
            <a:off x="5419725" y="1891842"/>
            <a:ext cx="3100679" cy="710388"/>
            <a:chOff x="5419725" y="1891842"/>
            <a:chExt cx="3100679" cy="710388"/>
          </a:xfrm>
        </p:grpSpPr>
        <p:sp>
          <p:nvSpPr>
            <p:cNvPr id="29" name="TextBox 28">
              <a:extLst>
                <a:ext uri="{FF2B5EF4-FFF2-40B4-BE49-F238E27FC236}">
                  <a16:creationId xmlns:a16="http://schemas.microsoft.com/office/drawing/2014/main" id="{93124192-05CB-4F8A-9B9F-1DE51CF41AFC}"/>
                </a:ext>
              </a:extLst>
            </p:cNvPr>
            <p:cNvSpPr txBox="1"/>
            <p:nvPr/>
          </p:nvSpPr>
          <p:spPr>
            <a:xfrm>
              <a:off x="6416943" y="1985181"/>
              <a:ext cx="2103461" cy="338554"/>
            </a:xfrm>
            <a:prstGeom prst="rect">
              <a:avLst/>
            </a:prstGeom>
            <a:noFill/>
          </p:spPr>
          <p:txBody>
            <a:bodyPr wrap="none">
              <a:spAutoFit/>
            </a:bodyPr>
            <a:lstStyle/>
            <a:p>
              <a:r>
                <a:rPr lang="en-US" sz="1600" dirty="0">
                  <a:solidFill>
                    <a:schemeClr val="accent5"/>
                  </a:solidFill>
                </a:rPr>
                <a:t>Secure web browsing</a:t>
              </a:r>
            </a:p>
          </p:txBody>
        </p:sp>
        <p:grpSp>
          <p:nvGrpSpPr>
            <p:cNvPr id="73" name="Group 72">
              <a:extLst>
                <a:ext uri="{FF2B5EF4-FFF2-40B4-BE49-F238E27FC236}">
                  <a16:creationId xmlns:a16="http://schemas.microsoft.com/office/drawing/2014/main" id="{4A3B111B-7BE2-42EE-AA92-C6DA87D41F37}"/>
                </a:ext>
              </a:extLst>
            </p:cNvPr>
            <p:cNvGrpSpPr/>
            <p:nvPr/>
          </p:nvGrpSpPr>
          <p:grpSpPr>
            <a:xfrm>
              <a:off x="5419725" y="1891842"/>
              <a:ext cx="893368" cy="710388"/>
              <a:chOff x="5419725" y="1891842"/>
              <a:chExt cx="893368" cy="710388"/>
            </a:xfrm>
          </p:grpSpPr>
          <p:sp>
            <p:nvSpPr>
              <p:cNvPr id="26" name="Oval 25">
                <a:extLst>
                  <a:ext uri="{FF2B5EF4-FFF2-40B4-BE49-F238E27FC236}">
                    <a16:creationId xmlns:a16="http://schemas.microsoft.com/office/drawing/2014/main" id="{D0EF3418-6BB8-4093-8B87-E22DB0A58E4A}"/>
                  </a:ext>
                </a:extLst>
              </p:cNvPr>
              <p:cNvSpPr/>
              <p:nvPr/>
            </p:nvSpPr>
            <p:spPr>
              <a:xfrm>
                <a:off x="5704304" y="1891842"/>
                <a:ext cx="608789" cy="608789"/>
              </a:xfrm>
              <a:prstGeom prst="ellipse">
                <a:avLst/>
              </a:prstGeom>
              <a:solidFill>
                <a:schemeClr val="bg1">
                  <a:lumMod val="95000"/>
                </a:schemeClr>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1600" dirty="0">
                    <a:solidFill>
                      <a:schemeClr val="accent5"/>
                    </a:solidFill>
                  </a:rPr>
                  <a:t>443</a:t>
                </a:r>
              </a:p>
            </p:txBody>
          </p:sp>
          <p:cxnSp>
            <p:nvCxnSpPr>
              <p:cNvPr id="44" name="Straight Connector 43">
                <a:extLst>
                  <a:ext uri="{FF2B5EF4-FFF2-40B4-BE49-F238E27FC236}">
                    <a16:creationId xmlns:a16="http://schemas.microsoft.com/office/drawing/2014/main" id="{F0ADC1FD-4C05-437C-9E05-43D5FB8A072D}"/>
                  </a:ext>
                </a:extLst>
              </p:cNvPr>
              <p:cNvCxnSpPr>
                <a:cxnSpLocks/>
                <a:endCxn id="26" idx="3"/>
              </p:cNvCxnSpPr>
              <p:nvPr/>
            </p:nvCxnSpPr>
            <p:spPr>
              <a:xfrm flipV="1">
                <a:off x="5419725" y="2411476"/>
                <a:ext cx="373734" cy="190754"/>
              </a:xfrm>
              <a:prstGeom prst="line">
                <a:avLst/>
              </a:prstGeom>
              <a:ln w="12700" cap="sq">
                <a:solidFill>
                  <a:schemeClr val="accent5"/>
                </a:solidFill>
              </a:ln>
            </p:spPr>
            <p:style>
              <a:lnRef idx="1">
                <a:schemeClr val="accent1"/>
              </a:lnRef>
              <a:fillRef idx="0">
                <a:schemeClr val="accent1"/>
              </a:fillRef>
              <a:effectRef idx="0">
                <a:schemeClr val="dk1"/>
              </a:effectRef>
              <a:fontRef idx="minor">
                <a:schemeClr val="dk1"/>
              </a:fontRef>
            </p:style>
          </p:cxnSp>
        </p:grpSp>
      </p:grpSp>
      <p:grpSp>
        <p:nvGrpSpPr>
          <p:cNvPr id="4" name="Group 3">
            <a:extLst>
              <a:ext uri="{FF2B5EF4-FFF2-40B4-BE49-F238E27FC236}">
                <a16:creationId xmlns:a16="http://schemas.microsoft.com/office/drawing/2014/main" id="{B98CA844-434E-4677-8278-5FC90E1F1F85}"/>
              </a:ext>
            </a:extLst>
          </p:cNvPr>
          <p:cNvGrpSpPr/>
          <p:nvPr/>
        </p:nvGrpSpPr>
        <p:grpSpPr>
          <a:xfrm>
            <a:off x="5496128" y="2755896"/>
            <a:ext cx="2970119" cy="608789"/>
            <a:chOff x="5496128" y="2755896"/>
            <a:chExt cx="2970119" cy="608789"/>
          </a:xfrm>
        </p:grpSpPr>
        <p:sp>
          <p:nvSpPr>
            <p:cNvPr id="31" name="TextBox 30">
              <a:extLst>
                <a:ext uri="{FF2B5EF4-FFF2-40B4-BE49-F238E27FC236}">
                  <a16:creationId xmlns:a16="http://schemas.microsoft.com/office/drawing/2014/main" id="{45C4F92B-7307-4ECD-8D9F-CD9C22F94B5D}"/>
                </a:ext>
              </a:extLst>
            </p:cNvPr>
            <p:cNvSpPr txBox="1"/>
            <p:nvPr/>
          </p:nvSpPr>
          <p:spPr>
            <a:xfrm>
              <a:off x="6749623" y="2903382"/>
              <a:ext cx="1716624" cy="338554"/>
            </a:xfrm>
            <a:prstGeom prst="rect">
              <a:avLst/>
            </a:prstGeom>
            <a:noFill/>
          </p:spPr>
          <p:txBody>
            <a:bodyPr wrap="none">
              <a:spAutoFit/>
            </a:bodyPr>
            <a:lstStyle/>
            <a:p>
              <a:r>
                <a:rPr lang="en-US" sz="1600" dirty="0">
                  <a:solidFill>
                    <a:schemeClr val="accent5"/>
                  </a:solidFill>
                </a:rPr>
                <a:t>Default RDP port</a:t>
              </a:r>
            </a:p>
          </p:txBody>
        </p:sp>
        <p:grpSp>
          <p:nvGrpSpPr>
            <p:cNvPr id="74" name="Group 73">
              <a:extLst>
                <a:ext uri="{FF2B5EF4-FFF2-40B4-BE49-F238E27FC236}">
                  <a16:creationId xmlns:a16="http://schemas.microsoft.com/office/drawing/2014/main" id="{8C6B38F7-0095-4F37-8102-D5B4387B2547}"/>
                </a:ext>
              </a:extLst>
            </p:cNvPr>
            <p:cNvGrpSpPr/>
            <p:nvPr/>
          </p:nvGrpSpPr>
          <p:grpSpPr>
            <a:xfrm>
              <a:off x="5496128" y="2755896"/>
              <a:ext cx="1187791" cy="608789"/>
              <a:chOff x="5496128" y="2755896"/>
              <a:chExt cx="1187791" cy="608789"/>
            </a:xfrm>
          </p:grpSpPr>
          <p:sp>
            <p:nvSpPr>
              <p:cNvPr id="27" name="Oval 26">
                <a:extLst>
                  <a:ext uri="{FF2B5EF4-FFF2-40B4-BE49-F238E27FC236}">
                    <a16:creationId xmlns:a16="http://schemas.microsoft.com/office/drawing/2014/main" id="{FA53E098-EF62-4957-BCE4-BB123A3C0F27}"/>
                  </a:ext>
                </a:extLst>
              </p:cNvPr>
              <p:cNvSpPr/>
              <p:nvPr/>
            </p:nvSpPr>
            <p:spPr>
              <a:xfrm>
                <a:off x="6075130" y="2755896"/>
                <a:ext cx="608789" cy="608789"/>
              </a:xfrm>
              <a:prstGeom prst="ellipse">
                <a:avLst/>
              </a:prstGeom>
              <a:solidFill>
                <a:schemeClr val="bg1">
                  <a:lumMod val="95000"/>
                </a:schemeClr>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1600" dirty="0">
                    <a:solidFill>
                      <a:schemeClr val="accent5"/>
                    </a:solidFill>
                  </a:rPr>
                  <a:t>3389</a:t>
                </a:r>
              </a:p>
            </p:txBody>
          </p:sp>
          <p:cxnSp>
            <p:nvCxnSpPr>
              <p:cNvPr id="47" name="Straight Connector 46">
                <a:extLst>
                  <a:ext uri="{FF2B5EF4-FFF2-40B4-BE49-F238E27FC236}">
                    <a16:creationId xmlns:a16="http://schemas.microsoft.com/office/drawing/2014/main" id="{38652D7A-A74D-418C-99CB-EE0AE7F5EC0D}"/>
                  </a:ext>
                </a:extLst>
              </p:cNvPr>
              <p:cNvCxnSpPr>
                <a:stCxn id="20" idx="6"/>
                <a:endCxn id="27" idx="2"/>
              </p:cNvCxnSpPr>
              <p:nvPr/>
            </p:nvCxnSpPr>
            <p:spPr>
              <a:xfrm>
                <a:off x="5496128" y="3060291"/>
                <a:ext cx="579002" cy="0"/>
              </a:xfrm>
              <a:prstGeom prst="line">
                <a:avLst/>
              </a:prstGeom>
              <a:ln w="12700" cap="sq">
                <a:solidFill>
                  <a:schemeClr val="accent5"/>
                </a:solidFill>
              </a:ln>
            </p:spPr>
            <p:style>
              <a:lnRef idx="1">
                <a:schemeClr val="accent1"/>
              </a:lnRef>
              <a:fillRef idx="0">
                <a:schemeClr val="accent1"/>
              </a:fillRef>
              <a:effectRef idx="0">
                <a:schemeClr val="dk1"/>
              </a:effectRef>
              <a:fontRef idx="minor">
                <a:schemeClr val="dk1"/>
              </a:fontRef>
            </p:style>
          </p:cxnSp>
        </p:grpSp>
      </p:grpSp>
      <p:grpSp>
        <p:nvGrpSpPr>
          <p:cNvPr id="5" name="Group 4">
            <a:extLst>
              <a:ext uri="{FF2B5EF4-FFF2-40B4-BE49-F238E27FC236}">
                <a16:creationId xmlns:a16="http://schemas.microsoft.com/office/drawing/2014/main" id="{68827B26-BEE2-4AC3-A27C-D5E6AD74A1D6}"/>
              </a:ext>
            </a:extLst>
          </p:cNvPr>
          <p:cNvGrpSpPr/>
          <p:nvPr/>
        </p:nvGrpSpPr>
        <p:grpSpPr>
          <a:xfrm>
            <a:off x="5332095" y="3630473"/>
            <a:ext cx="3134152" cy="608789"/>
            <a:chOff x="5332095" y="3630473"/>
            <a:chExt cx="3134152" cy="608789"/>
          </a:xfrm>
        </p:grpSpPr>
        <p:sp>
          <p:nvSpPr>
            <p:cNvPr id="45" name="TextBox 44">
              <a:extLst>
                <a:ext uri="{FF2B5EF4-FFF2-40B4-BE49-F238E27FC236}">
                  <a16:creationId xmlns:a16="http://schemas.microsoft.com/office/drawing/2014/main" id="{7115AEB8-7A13-45BC-A288-FA09D536C577}"/>
                </a:ext>
              </a:extLst>
            </p:cNvPr>
            <p:cNvSpPr txBox="1"/>
            <p:nvPr/>
          </p:nvSpPr>
          <p:spPr>
            <a:xfrm>
              <a:off x="6313093" y="3764726"/>
              <a:ext cx="2153154" cy="338554"/>
            </a:xfrm>
            <a:prstGeom prst="rect">
              <a:avLst/>
            </a:prstGeom>
            <a:noFill/>
          </p:spPr>
          <p:txBody>
            <a:bodyPr wrap="none">
              <a:spAutoFit/>
            </a:bodyPr>
            <a:lstStyle/>
            <a:p>
              <a:pPr algn="r"/>
              <a:r>
                <a:rPr lang="en-US" sz="1600" dirty="0">
                  <a:solidFill>
                    <a:schemeClr val="accent5"/>
                  </a:solidFill>
                </a:rPr>
                <a:t>File &amp; printer sharing</a:t>
              </a:r>
            </a:p>
          </p:txBody>
        </p:sp>
        <p:grpSp>
          <p:nvGrpSpPr>
            <p:cNvPr id="75" name="Group 74">
              <a:extLst>
                <a:ext uri="{FF2B5EF4-FFF2-40B4-BE49-F238E27FC236}">
                  <a16:creationId xmlns:a16="http://schemas.microsoft.com/office/drawing/2014/main" id="{A213CD28-0EEA-4FA1-BA98-BBA853A16526}"/>
                </a:ext>
              </a:extLst>
            </p:cNvPr>
            <p:cNvGrpSpPr/>
            <p:nvPr/>
          </p:nvGrpSpPr>
          <p:grpSpPr>
            <a:xfrm>
              <a:off x="5332095" y="3630473"/>
              <a:ext cx="980998" cy="608789"/>
              <a:chOff x="5332095" y="3630473"/>
              <a:chExt cx="980998" cy="608789"/>
            </a:xfrm>
          </p:grpSpPr>
          <p:sp>
            <p:nvSpPr>
              <p:cNvPr id="34" name="Oval 33">
                <a:extLst>
                  <a:ext uri="{FF2B5EF4-FFF2-40B4-BE49-F238E27FC236}">
                    <a16:creationId xmlns:a16="http://schemas.microsoft.com/office/drawing/2014/main" id="{7BACAD7A-BC07-40F4-99B5-50AD20716DC4}"/>
                  </a:ext>
                </a:extLst>
              </p:cNvPr>
              <p:cNvSpPr/>
              <p:nvPr/>
            </p:nvSpPr>
            <p:spPr>
              <a:xfrm>
                <a:off x="5704304" y="3630473"/>
                <a:ext cx="608789" cy="608789"/>
              </a:xfrm>
              <a:prstGeom prst="ellipse">
                <a:avLst/>
              </a:prstGeom>
              <a:solidFill>
                <a:schemeClr val="bg1">
                  <a:lumMod val="95000"/>
                </a:schemeClr>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1600" dirty="0">
                    <a:solidFill>
                      <a:schemeClr val="accent5"/>
                    </a:solidFill>
                  </a:rPr>
                  <a:t>445</a:t>
                </a:r>
              </a:p>
            </p:txBody>
          </p:sp>
          <p:cxnSp>
            <p:nvCxnSpPr>
              <p:cNvPr id="49" name="Straight Connector 48">
                <a:extLst>
                  <a:ext uri="{FF2B5EF4-FFF2-40B4-BE49-F238E27FC236}">
                    <a16:creationId xmlns:a16="http://schemas.microsoft.com/office/drawing/2014/main" id="{D39B9DD3-A60E-407E-91DC-070EBC560887}"/>
                  </a:ext>
                </a:extLst>
              </p:cNvPr>
              <p:cNvCxnSpPr>
                <a:cxnSpLocks/>
              </p:cNvCxnSpPr>
              <p:nvPr/>
            </p:nvCxnSpPr>
            <p:spPr>
              <a:xfrm>
                <a:off x="5332095" y="3661410"/>
                <a:ext cx="386715" cy="137160"/>
              </a:xfrm>
              <a:prstGeom prst="line">
                <a:avLst/>
              </a:prstGeom>
              <a:ln w="12700" cap="sq">
                <a:solidFill>
                  <a:schemeClr val="accent5"/>
                </a:solidFill>
              </a:ln>
            </p:spPr>
            <p:style>
              <a:lnRef idx="1">
                <a:schemeClr val="accent1"/>
              </a:lnRef>
              <a:fillRef idx="0">
                <a:schemeClr val="accent1"/>
              </a:fillRef>
              <a:effectRef idx="0">
                <a:schemeClr val="dk1"/>
              </a:effectRef>
              <a:fontRef idx="minor">
                <a:schemeClr val="dk1"/>
              </a:fontRef>
            </p:style>
          </p:cxnSp>
        </p:grpSp>
      </p:grpSp>
      <p:grpSp>
        <p:nvGrpSpPr>
          <p:cNvPr id="6" name="Group 5">
            <a:extLst>
              <a:ext uri="{FF2B5EF4-FFF2-40B4-BE49-F238E27FC236}">
                <a16:creationId xmlns:a16="http://schemas.microsoft.com/office/drawing/2014/main" id="{A5D39D09-C23B-4A6C-BDE0-B7338D407919}"/>
              </a:ext>
            </a:extLst>
          </p:cNvPr>
          <p:cNvGrpSpPr/>
          <p:nvPr/>
        </p:nvGrpSpPr>
        <p:grpSpPr>
          <a:xfrm>
            <a:off x="8466247" y="2653062"/>
            <a:ext cx="3170190" cy="1723549"/>
            <a:chOff x="8466247" y="2653062"/>
            <a:chExt cx="3170190" cy="1723549"/>
          </a:xfrm>
        </p:grpSpPr>
        <p:sp>
          <p:nvSpPr>
            <p:cNvPr id="17" name="TextBox 16">
              <a:extLst>
                <a:ext uri="{FF2B5EF4-FFF2-40B4-BE49-F238E27FC236}">
                  <a16:creationId xmlns:a16="http://schemas.microsoft.com/office/drawing/2014/main" id="{913F5B3F-33EA-4343-8E37-0DCBE12DBA3B}"/>
                </a:ext>
              </a:extLst>
            </p:cNvPr>
            <p:cNvSpPr txBox="1"/>
            <p:nvPr/>
          </p:nvSpPr>
          <p:spPr>
            <a:xfrm>
              <a:off x="8846039" y="2653062"/>
              <a:ext cx="2790398" cy="1723549"/>
            </a:xfrm>
            <a:prstGeom prst="rect">
              <a:avLst/>
            </a:prstGeom>
            <a:noFill/>
          </p:spPr>
          <p:txBody>
            <a:bodyPr wrap="square">
              <a:spAutoFit/>
            </a:bodyPr>
            <a:lstStyle/>
            <a:p>
              <a:pPr>
                <a:spcAft>
                  <a:spcPts val="1200"/>
                </a:spcAft>
              </a:pPr>
              <a:r>
                <a:rPr lang="en-US" sz="1600" dirty="0"/>
                <a:t>Particularly enticing for criminals intent on doing harm to organizations</a:t>
              </a:r>
            </a:p>
            <a:p>
              <a:r>
                <a:rPr lang="en-US" sz="1600" dirty="0"/>
                <a:t>Closing these ports can help reduce the potential attack surface of an organization</a:t>
              </a:r>
            </a:p>
          </p:txBody>
        </p:sp>
        <p:sp>
          <p:nvSpPr>
            <p:cNvPr id="58" name="Right Brace 57">
              <a:extLst>
                <a:ext uri="{FF2B5EF4-FFF2-40B4-BE49-F238E27FC236}">
                  <a16:creationId xmlns:a16="http://schemas.microsoft.com/office/drawing/2014/main" id="{9B3F1D4F-0034-4E2D-8B79-E8338B89BE6E}"/>
                </a:ext>
              </a:extLst>
            </p:cNvPr>
            <p:cNvSpPr/>
            <p:nvPr/>
          </p:nvSpPr>
          <p:spPr>
            <a:xfrm>
              <a:off x="8466247" y="2755896"/>
              <a:ext cx="321425" cy="1516704"/>
            </a:xfrm>
            <a:prstGeom prst="rightBrace">
              <a:avLst>
                <a:gd name="adj1" fmla="val 0"/>
                <a:gd name="adj2" fmla="val 50000"/>
              </a:avLst>
            </a:prstGeom>
            <a:ln w="28575" cap="sq"/>
          </p:spPr>
          <p:style>
            <a:lnRef idx="1">
              <a:schemeClr val="accent1"/>
            </a:lnRef>
            <a:fillRef idx="0">
              <a:schemeClr val="accent1"/>
            </a:fillRef>
            <a:effectRef idx="0">
              <a:schemeClr val="dk1"/>
            </a:effectRef>
            <a:fontRef idx="minor">
              <a:schemeClr val="dk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D766F579-4443-4170-A531-AA66CAF70326}"/>
              </a:ext>
            </a:extLst>
          </p:cNvPr>
          <p:cNvGrpSpPr/>
          <p:nvPr/>
        </p:nvGrpSpPr>
        <p:grpSpPr>
          <a:xfrm>
            <a:off x="2049150" y="4682738"/>
            <a:ext cx="8093700" cy="1940788"/>
            <a:chOff x="2049150" y="4682738"/>
            <a:chExt cx="8093700" cy="1940788"/>
          </a:xfrm>
        </p:grpSpPr>
        <p:sp>
          <p:nvSpPr>
            <p:cNvPr id="13" name="TextBox 12">
              <a:extLst>
                <a:ext uri="{FF2B5EF4-FFF2-40B4-BE49-F238E27FC236}">
                  <a16:creationId xmlns:a16="http://schemas.microsoft.com/office/drawing/2014/main" id="{3054873D-B68E-4D5E-BE22-707DEF2363C9}"/>
                </a:ext>
              </a:extLst>
            </p:cNvPr>
            <p:cNvSpPr txBox="1"/>
            <p:nvPr/>
          </p:nvSpPr>
          <p:spPr>
            <a:xfrm>
              <a:off x="7514774" y="5114523"/>
              <a:ext cx="2628076" cy="1077218"/>
            </a:xfrm>
            <a:prstGeom prst="rect">
              <a:avLst/>
            </a:prstGeom>
            <a:noFill/>
          </p:spPr>
          <p:txBody>
            <a:bodyPr wrap="square">
              <a:spAutoFit/>
            </a:bodyPr>
            <a:lstStyle/>
            <a:p>
              <a:r>
                <a:rPr lang="en-US" sz="1600" dirty="0"/>
                <a:t>Organizations should consider scanning their network to see what ports are observable and open</a:t>
              </a:r>
            </a:p>
          </p:txBody>
        </p:sp>
        <p:sp>
          <p:nvSpPr>
            <p:cNvPr id="19" name="TextBox 18">
              <a:extLst>
                <a:ext uri="{FF2B5EF4-FFF2-40B4-BE49-F238E27FC236}">
                  <a16:creationId xmlns:a16="http://schemas.microsoft.com/office/drawing/2014/main" id="{96872024-80FF-450C-AA7D-0AFCFBCDA53A}"/>
                </a:ext>
              </a:extLst>
            </p:cNvPr>
            <p:cNvSpPr txBox="1"/>
            <p:nvPr/>
          </p:nvSpPr>
          <p:spPr>
            <a:xfrm>
              <a:off x="2049150" y="5114523"/>
              <a:ext cx="2978291" cy="1077218"/>
            </a:xfrm>
            <a:prstGeom prst="rect">
              <a:avLst/>
            </a:prstGeom>
            <a:noFill/>
          </p:spPr>
          <p:txBody>
            <a:bodyPr wrap="square">
              <a:spAutoFit/>
            </a:bodyPr>
            <a:lstStyle/>
            <a:p>
              <a:pPr algn="r"/>
              <a:r>
                <a:rPr lang="en-US" sz="1600" dirty="0"/>
                <a:t>TAs utilize port scanning tools to search for ports that are open to internet and for unpatched vulnerabilities</a:t>
              </a:r>
            </a:p>
          </p:txBody>
        </p:sp>
        <p:grpSp>
          <p:nvGrpSpPr>
            <p:cNvPr id="62" name="Group 61">
              <a:extLst>
                <a:ext uri="{FF2B5EF4-FFF2-40B4-BE49-F238E27FC236}">
                  <a16:creationId xmlns:a16="http://schemas.microsoft.com/office/drawing/2014/main" id="{48848B56-892C-4EA4-B226-68CBF90C7BF6}"/>
                </a:ext>
              </a:extLst>
            </p:cNvPr>
            <p:cNvGrpSpPr/>
            <p:nvPr/>
          </p:nvGrpSpPr>
          <p:grpSpPr>
            <a:xfrm>
              <a:off x="5237573" y="4682738"/>
              <a:ext cx="2067070" cy="1940788"/>
              <a:chOff x="4643231" y="4682738"/>
              <a:chExt cx="2067070" cy="1940788"/>
            </a:xfrm>
          </p:grpSpPr>
          <p:pic>
            <p:nvPicPr>
              <p:cNvPr id="60" name="Picture 59">
                <a:extLst>
                  <a:ext uri="{FF2B5EF4-FFF2-40B4-BE49-F238E27FC236}">
                    <a16:creationId xmlns:a16="http://schemas.microsoft.com/office/drawing/2014/main" id="{526069F7-0795-4592-B24A-5D75ACA97E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46437" y="4822803"/>
                <a:ext cx="1660658" cy="1660658"/>
              </a:xfrm>
              <a:prstGeom prst="ellipse">
                <a:avLst/>
              </a:prstGeom>
            </p:spPr>
          </p:pic>
          <p:sp>
            <p:nvSpPr>
              <p:cNvPr id="61" name="Arc 60">
                <a:extLst>
                  <a:ext uri="{FF2B5EF4-FFF2-40B4-BE49-F238E27FC236}">
                    <a16:creationId xmlns:a16="http://schemas.microsoft.com/office/drawing/2014/main" id="{3E2DAD27-8105-4F63-A0F8-EBD10381B3C4}"/>
                  </a:ext>
                </a:extLst>
              </p:cNvPr>
              <p:cNvSpPr/>
              <p:nvPr/>
            </p:nvSpPr>
            <p:spPr>
              <a:xfrm>
                <a:off x="4769513" y="4682738"/>
                <a:ext cx="1940788" cy="1940788"/>
              </a:xfrm>
              <a:prstGeom prst="arc">
                <a:avLst>
                  <a:gd name="adj1" fmla="val 18684826"/>
                  <a:gd name="adj2" fmla="val 2882247"/>
                </a:avLst>
              </a:prstGeom>
              <a:ln w="38100" cap="sq">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endParaRPr lang="en-US" dirty="0"/>
              </a:p>
            </p:txBody>
          </p:sp>
          <p:sp>
            <p:nvSpPr>
              <p:cNvPr id="64" name="Arc 63">
                <a:extLst>
                  <a:ext uri="{FF2B5EF4-FFF2-40B4-BE49-F238E27FC236}">
                    <a16:creationId xmlns:a16="http://schemas.microsoft.com/office/drawing/2014/main" id="{32D14BD1-BFD1-467A-AF84-CFA4E72ED662}"/>
                  </a:ext>
                </a:extLst>
              </p:cNvPr>
              <p:cNvSpPr/>
              <p:nvPr/>
            </p:nvSpPr>
            <p:spPr>
              <a:xfrm flipH="1">
                <a:off x="4643231" y="4682738"/>
                <a:ext cx="1940788" cy="1940788"/>
              </a:xfrm>
              <a:prstGeom prst="arc">
                <a:avLst>
                  <a:gd name="adj1" fmla="val 18684826"/>
                  <a:gd name="adj2" fmla="val 2882247"/>
                </a:avLst>
              </a:prstGeom>
              <a:ln w="38100" cap="sq">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algn="ctr"/>
                <a:endParaRPr lang="en-US" dirty="0"/>
              </a:p>
            </p:txBody>
          </p:sp>
        </p:grpSp>
      </p:grpSp>
      <p:pic>
        <p:nvPicPr>
          <p:cNvPr id="68" name="Graphic 67">
            <a:extLst>
              <a:ext uri="{FF2B5EF4-FFF2-40B4-BE49-F238E27FC236}">
                <a16:creationId xmlns:a16="http://schemas.microsoft.com/office/drawing/2014/main" id="{D8B99E67-B1D7-4338-AD09-A6FF0BC963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4411" y="2404480"/>
            <a:ext cx="1658815" cy="1311621"/>
          </a:xfrm>
          <a:prstGeom prst="rect">
            <a:avLst/>
          </a:prstGeom>
        </p:spPr>
      </p:pic>
    </p:spTree>
    <p:extLst>
      <p:ext uri="{BB962C8B-B14F-4D97-AF65-F5344CB8AC3E}">
        <p14:creationId xmlns:p14="http://schemas.microsoft.com/office/powerpoint/2010/main" val="27638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6289E66-0C6F-47B3-828F-C6A0052888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48" y="-1"/>
            <a:ext cx="12188952" cy="6858001"/>
          </a:xfrm>
          <a:prstGeom prst="rect">
            <a:avLst/>
          </a:prstGeom>
        </p:spPr>
      </p:pic>
      <p:sp>
        <p:nvSpPr>
          <p:cNvPr id="37" name="Rectangle 36">
            <a:extLst>
              <a:ext uri="{FF2B5EF4-FFF2-40B4-BE49-F238E27FC236}">
                <a16:creationId xmlns:a16="http://schemas.microsoft.com/office/drawing/2014/main" id="{8D5F596F-E16A-423A-BCFA-600565D59B40}"/>
              </a:ext>
            </a:extLst>
          </p:cNvPr>
          <p:cNvSpPr/>
          <p:nvPr/>
        </p:nvSpPr>
        <p:spPr>
          <a:xfrm>
            <a:off x="6092952" y="174"/>
            <a:ext cx="6096000" cy="6858000"/>
          </a:xfrm>
          <a:prstGeom prst="rect">
            <a:avLst/>
          </a:prstGeom>
          <a:solidFill>
            <a:schemeClr val="bg1">
              <a:alpha val="90000"/>
            </a:schemeClr>
          </a:soli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sp>
        <p:nvSpPr>
          <p:cNvPr id="38" name="Title 2">
            <a:extLst>
              <a:ext uri="{FF2B5EF4-FFF2-40B4-BE49-F238E27FC236}">
                <a16:creationId xmlns:a16="http://schemas.microsoft.com/office/drawing/2014/main" id="{206B8096-3EDF-4C40-9DE3-0F0FC362741A}"/>
              </a:ext>
            </a:extLst>
          </p:cNvPr>
          <p:cNvSpPr txBox="1">
            <a:spLocks/>
          </p:cNvSpPr>
          <p:nvPr/>
        </p:nvSpPr>
        <p:spPr>
          <a:xfrm>
            <a:off x="6400800" y="457200"/>
            <a:ext cx="5327650" cy="44805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kern="1200" spc="0">
                <a:solidFill>
                  <a:schemeClr val="accent5"/>
                </a:solidFill>
                <a:latin typeface="Trebuchet MS" panose="020B0703020202090204" pitchFamily="34" charset="0"/>
                <a:ea typeface="+mj-ea"/>
                <a:cs typeface="+mj-cs"/>
              </a:defRPr>
            </a:lvl1pPr>
          </a:lstStyle>
          <a:p>
            <a:r>
              <a:rPr lang="en-US" dirty="0">
                <a:solidFill>
                  <a:srgbClr val="FF0000"/>
                </a:solidFill>
                <a:latin typeface="+mj-lt"/>
              </a:rPr>
              <a:t>Agenda</a:t>
            </a:r>
          </a:p>
        </p:txBody>
      </p:sp>
      <p:sp>
        <p:nvSpPr>
          <p:cNvPr id="39" name="Freeform 15">
            <a:extLst>
              <a:ext uri="{FF2B5EF4-FFF2-40B4-BE49-F238E27FC236}">
                <a16:creationId xmlns:a16="http://schemas.microsoft.com/office/drawing/2014/main" id="{A644374B-4B9B-4B37-A7D0-43DF83B7DB8E}"/>
              </a:ext>
            </a:extLst>
          </p:cNvPr>
          <p:cNvSpPr/>
          <p:nvPr/>
        </p:nvSpPr>
        <p:spPr>
          <a:xfrm>
            <a:off x="6569765" y="1362282"/>
            <a:ext cx="447261" cy="4428917"/>
          </a:xfrm>
          <a:custGeom>
            <a:avLst/>
            <a:gdLst>
              <a:gd name="connsiteX0" fmla="*/ 506186 w 538843"/>
              <a:gd name="connsiteY0" fmla="*/ 0 h 2057400"/>
              <a:gd name="connsiteX1" fmla="*/ 0 w 538843"/>
              <a:gd name="connsiteY1" fmla="*/ 0 h 2057400"/>
              <a:gd name="connsiteX2" fmla="*/ 0 w 538843"/>
              <a:gd name="connsiteY2" fmla="*/ 2057400 h 2057400"/>
              <a:gd name="connsiteX3" fmla="*/ 538843 w 538843"/>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538843" h="2057400">
                <a:moveTo>
                  <a:pt x="506186" y="0"/>
                </a:moveTo>
                <a:lnTo>
                  <a:pt x="0" y="0"/>
                </a:lnTo>
                <a:lnTo>
                  <a:pt x="0" y="2057400"/>
                </a:lnTo>
                <a:lnTo>
                  <a:pt x="538843" y="205740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FC73156-011F-4CA0-AD27-2479FC9EF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3" name="Text Placeholder 2">
            <a:extLst>
              <a:ext uri="{FF2B5EF4-FFF2-40B4-BE49-F238E27FC236}">
                <a16:creationId xmlns:a16="http://schemas.microsoft.com/office/drawing/2014/main" id="{259C4E43-1041-407B-BC94-33DBFB4DF4B5}"/>
              </a:ext>
            </a:extLst>
          </p:cNvPr>
          <p:cNvSpPr>
            <a:spLocks noGrp="1"/>
          </p:cNvSpPr>
          <p:nvPr>
            <p:ph type="body" sz="quarter" idx="19"/>
          </p:nvPr>
        </p:nvSpPr>
        <p:spPr>
          <a:xfrm>
            <a:off x="6828816" y="1600200"/>
            <a:ext cx="5058383" cy="4191000"/>
          </a:xfrm>
        </p:spPr>
        <p:txBody>
          <a:bodyPr/>
          <a:lstStyle/>
          <a:p>
            <a:pPr marL="168275" indent="-168275">
              <a:spcBef>
                <a:spcPct val="50000"/>
              </a:spcBef>
              <a:buFont typeface="Arial" panose="020B0604020202020204" pitchFamily="34" charset="0"/>
              <a:buChar char="•"/>
            </a:pPr>
            <a:r>
              <a:rPr lang="en-US" altLang="en-US" sz="2200" dirty="0"/>
              <a:t>Top threats &amp; loss prevention</a:t>
            </a:r>
          </a:p>
          <a:p>
            <a:pPr marL="398463" lvl="1" indent="-168275">
              <a:spcBef>
                <a:spcPct val="50000"/>
              </a:spcBef>
              <a:buFont typeface="Arial" panose="020B0604020202020204" pitchFamily="34" charset="0"/>
              <a:buChar char="–"/>
            </a:pPr>
            <a:r>
              <a:rPr lang="en-US" altLang="en-US" sz="2200" dirty="0"/>
              <a:t> Email compromise</a:t>
            </a:r>
          </a:p>
          <a:p>
            <a:pPr marL="398463" lvl="1" indent="-168275">
              <a:spcBef>
                <a:spcPct val="50000"/>
              </a:spcBef>
              <a:buFont typeface="Arial" panose="020B0604020202020204" pitchFamily="34" charset="0"/>
              <a:buChar char="–"/>
            </a:pPr>
            <a:r>
              <a:rPr lang="en-US" altLang="en-US" sz="2200" dirty="0"/>
              <a:t> Ransomware</a:t>
            </a:r>
          </a:p>
          <a:p>
            <a:pPr marL="398463" lvl="1" indent="-168275">
              <a:spcBef>
                <a:spcPct val="50000"/>
              </a:spcBef>
              <a:buFont typeface="Arial" panose="020B0604020202020204" pitchFamily="34" charset="0"/>
              <a:buChar char="–"/>
            </a:pPr>
            <a:r>
              <a:rPr lang="en-US" altLang="en-US" sz="2200" dirty="0"/>
              <a:t> Credential theft &amp; failure to patch</a:t>
            </a:r>
          </a:p>
          <a:p>
            <a:pPr marL="168275" indent="-168275">
              <a:spcBef>
                <a:spcPct val="50000"/>
              </a:spcBef>
              <a:buFont typeface="Arial" panose="020B0604020202020204" pitchFamily="34" charset="0"/>
              <a:buChar char="•"/>
            </a:pPr>
            <a:r>
              <a:rPr lang="en-US" altLang="en-US" sz="2200" dirty="0"/>
              <a:t>Important concepts</a:t>
            </a:r>
          </a:p>
          <a:p>
            <a:pPr marL="168275" indent="-168275">
              <a:spcBef>
                <a:spcPct val="50000"/>
              </a:spcBef>
              <a:buFont typeface="Arial" panose="020B0604020202020204" pitchFamily="34" charset="0"/>
              <a:buChar char="•"/>
            </a:pPr>
            <a:r>
              <a:rPr lang="en-US" altLang="en-US" sz="2200" dirty="0"/>
              <a:t>By-the-numbers</a:t>
            </a:r>
          </a:p>
          <a:p>
            <a:pPr marL="168275" indent="-168275">
              <a:spcBef>
                <a:spcPct val="50000"/>
              </a:spcBef>
              <a:buFont typeface="Arial" panose="020B0604020202020204" pitchFamily="34" charset="0"/>
              <a:buChar char="•"/>
            </a:pPr>
            <a:r>
              <a:rPr lang="en-US" altLang="en-US" sz="2200" dirty="0"/>
              <a:t>Cyber claim themes</a:t>
            </a:r>
          </a:p>
          <a:p>
            <a:pPr marL="168275" indent="-168275">
              <a:spcBef>
                <a:spcPct val="50000"/>
              </a:spcBef>
              <a:buFont typeface="Arial" panose="020B0604020202020204" pitchFamily="34" charset="0"/>
              <a:buChar char="•"/>
            </a:pPr>
            <a:r>
              <a:rPr lang="en-US" altLang="en-US" sz="2200" dirty="0"/>
              <a:t>Cyber insurance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What is Remote Desktop Protocol (RDP)? </a:t>
            </a:r>
          </a:p>
        </p:txBody>
      </p:sp>
      <p:pic>
        <p:nvPicPr>
          <p:cNvPr id="7" name="Picture 6">
            <a:extLst>
              <a:ext uri="{FF2B5EF4-FFF2-40B4-BE49-F238E27FC236}">
                <a16:creationId xmlns:a16="http://schemas.microsoft.com/office/drawing/2014/main" id="{D392956F-55C8-4EDD-A5A9-C6DD0921D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4" name="TextBox 3">
            <a:extLst>
              <a:ext uri="{FF2B5EF4-FFF2-40B4-BE49-F238E27FC236}">
                <a16:creationId xmlns:a16="http://schemas.microsoft.com/office/drawing/2014/main" id="{8ABF4905-F350-414A-A34D-86F244FCEBD0}"/>
              </a:ext>
            </a:extLst>
          </p:cNvPr>
          <p:cNvSpPr txBox="1"/>
          <p:nvPr/>
        </p:nvSpPr>
        <p:spPr>
          <a:xfrm>
            <a:off x="7615989" y="4553362"/>
            <a:ext cx="4646646" cy="138499"/>
          </a:xfrm>
          <a:prstGeom prst="rect">
            <a:avLst/>
          </a:prstGeom>
          <a:noFill/>
        </p:spPr>
        <p:txBody>
          <a:bodyPr wrap="square" lIns="0" tIns="0" rIns="0" bIns="0" rtlCol="0">
            <a:spAutoFit/>
          </a:bodyPr>
          <a:lstStyle/>
          <a:p>
            <a:endParaRPr lang="en-US" sz="900" dirty="0"/>
          </a:p>
        </p:txBody>
      </p:sp>
      <p:sp>
        <p:nvSpPr>
          <p:cNvPr id="60" name="TextBox 59">
            <a:extLst>
              <a:ext uri="{FF2B5EF4-FFF2-40B4-BE49-F238E27FC236}">
                <a16:creationId xmlns:a16="http://schemas.microsoft.com/office/drawing/2014/main" id="{36142F22-BF6F-4A19-8009-2200A028082A}"/>
              </a:ext>
            </a:extLst>
          </p:cNvPr>
          <p:cNvSpPr txBox="1"/>
          <p:nvPr/>
        </p:nvSpPr>
        <p:spPr>
          <a:xfrm>
            <a:off x="422544" y="1392939"/>
            <a:ext cx="2839450" cy="1938992"/>
          </a:xfrm>
          <a:prstGeom prst="rect">
            <a:avLst/>
          </a:prstGeom>
          <a:noFill/>
        </p:spPr>
        <p:txBody>
          <a:bodyPr wrap="square">
            <a:spAutoFit/>
          </a:bodyPr>
          <a:lstStyle/>
          <a:p>
            <a:pPr algn="r"/>
            <a:r>
              <a:rPr lang="en-US" sz="2000" dirty="0"/>
              <a:t>RDP is a default tool included in Windows that </a:t>
            </a:r>
            <a:r>
              <a:rPr lang="en-US" sz="2000" dirty="0">
                <a:solidFill>
                  <a:schemeClr val="accent5"/>
                </a:solidFill>
              </a:rPr>
              <a:t>allows for a computer </a:t>
            </a:r>
            <a:r>
              <a:rPr lang="en-US" sz="2000" dirty="0"/>
              <a:t>(ex: laptop) </a:t>
            </a:r>
            <a:r>
              <a:rPr lang="en-US" sz="2000" dirty="0">
                <a:solidFill>
                  <a:schemeClr val="accent5"/>
                </a:solidFill>
              </a:rPr>
              <a:t>to connect to a local computer </a:t>
            </a:r>
            <a:r>
              <a:rPr lang="en-US" sz="2000" dirty="0"/>
              <a:t>(at work)</a:t>
            </a:r>
          </a:p>
        </p:txBody>
      </p:sp>
      <p:grpSp>
        <p:nvGrpSpPr>
          <p:cNvPr id="75" name="Group 74">
            <a:extLst>
              <a:ext uri="{FF2B5EF4-FFF2-40B4-BE49-F238E27FC236}">
                <a16:creationId xmlns:a16="http://schemas.microsoft.com/office/drawing/2014/main" id="{278FB684-AD6C-42A3-9247-EBD3649E6EE9}"/>
              </a:ext>
            </a:extLst>
          </p:cNvPr>
          <p:cNvGrpSpPr/>
          <p:nvPr/>
        </p:nvGrpSpPr>
        <p:grpSpPr>
          <a:xfrm>
            <a:off x="8703151" y="1264939"/>
            <a:ext cx="2649912" cy="1740756"/>
            <a:chOff x="8703151" y="1264939"/>
            <a:chExt cx="2649912" cy="1740756"/>
          </a:xfrm>
        </p:grpSpPr>
        <p:sp>
          <p:nvSpPr>
            <p:cNvPr id="58" name="TextBox 57">
              <a:extLst>
                <a:ext uri="{FF2B5EF4-FFF2-40B4-BE49-F238E27FC236}">
                  <a16:creationId xmlns:a16="http://schemas.microsoft.com/office/drawing/2014/main" id="{AA17A07F-38A6-4FFE-B538-47AB85878B8B}"/>
                </a:ext>
              </a:extLst>
            </p:cNvPr>
            <p:cNvSpPr txBox="1"/>
            <p:nvPr/>
          </p:nvSpPr>
          <p:spPr>
            <a:xfrm>
              <a:off x="8937023" y="1990032"/>
              <a:ext cx="2416040" cy="1015663"/>
            </a:xfrm>
            <a:prstGeom prst="rect">
              <a:avLst/>
            </a:prstGeom>
            <a:noFill/>
          </p:spPr>
          <p:txBody>
            <a:bodyPr wrap="square">
              <a:spAutoFit/>
            </a:bodyPr>
            <a:lstStyle/>
            <a:p>
              <a:r>
                <a:rPr lang="en-US" sz="2000" dirty="0"/>
                <a:t>RDP uses port </a:t>
              </a:r>
              <a:r>
                <a:rPr lang="en-US" sz="2000" dirty="0">
                  <a:solidFill>
                    <a:schemeClr val="accent5"/>
                  </a:solidFill>
                </a:rPr>
                <a:t>3389</a:t>
              </a:r>
              <a:r>
                <a:rPr lang="en-US" sz="2000" dirty="0"/>
                <a:t> to accomplish this connection</a:t>
              </a:r>
            </a:p>
          </p:txBody>
        </p:sp>
        <p:sp>
          <p:nvSpPr>
            <p:cNvPr id="63" name="Oval 62">
              <a:extLst>
                <a:ext uri="{FF2B5EF4-FFF2-40B4-BE49-F238E27FC236}">
                  <a16:creationId xmlns:a16="http://schemas.microsoft.com/office/drawing/2014/main" id="{A5CC4682-0F9E-4ABE-A9AB-CE253466F168}"/>
                </a:ext>
              </a:extLst>
            </p:cNvPr>
            <p:cNvSpPr/>
            <p:nvPr/>
          </p:nvSpPr>
          <p:spPr>
            <a:xfrm>
              <a:off x="9714189" y="1264939"/>
              <a:ext cx="608789" cy="608789"/>
            </a:xfrm>
            <a:prstGeom prst="ellipse">
              <a:avLst/>
            </a:prstGeom>
            <a:solidFill>
              <a:schemeClr val="bg1">
                <a:lumMod val="95000"/>
              </a:schemeClr>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1600" dirty="0">
                  <a:solidFill>
                    <a:schemeClr val="accent5"/>
                  </a:solidFill>
                </a:rPr>
                <a:t>3389</a:t>
              </a:r>
            </a:p>
          </p:txBody>
        </p:sp>
        <p:cxnSp>
          <p:nvCxnSpPr>
            <p:cNvPr id="64" name="Straight Connector 63">
              <a:extLst>
                <a:ext uri="{FF2B5EF4-FFF2-40B4-BE49-F238E27FC236}">
                  <a16:creationId xmlns:a16="http://schemas.microsoft.com/office/drawing/2014/main" id="{F8B6BE6E-DDFF-49DC-B35F-99B86410381B}"/>
                </a:ext>
              </a:extLst>
            </p:cNvPr>
            <p:cNvCxnSpPr>
              <a:cxnSpLocks/>
              <a:endCxn id="63" idx="2"/>
            </p:cNvCxnSpPr>
            <p:nvPr/>
          </p:nvCxnSpPr>
          <p:spPr>
            <a:xfrm>
              <a:off x="8703151" y="1569334"/>
              <a:ext cx="1011038" cy="0"/>
            </a:xfrm>
            <a:prstGeom prst="line">
              <a:avLst/>
            </a:prstGeom>
            <a:ln w="12700" cap="sq">
              <a:solidFill>
                <a:schemeClr val="accent5"/>
              </a:solidFill>
            </a:ln>
          </p:spPr>
          <p:style>
            <a:lnRef idx="1">
              <a:schemeClr val="accent1"/>
            </a:lnRef>
            <a:fillRef idx="0">
              <a:schemeClr val="accent1"/>
            </a:fillRef>
            <a:effectRef idx="0">
              <a:schemeClr val="dk1"/>
            </a:effectRef>
            <a:fontRef idx="minor">
              <a:schemeClr val="dk1"/>
            </a:fontRef>
          </p:style>
        </p:cxnSp>
      </p:grpSp>
      <p:sp>
        <p:nvSpPr>
          <p:cNvPr id="68" name="Text Placeholder 2">
            <a:extLst>
              <a:ext uri="{FF2B5EF4-FFF2-40B4-BE49-F238E27FC236}">
                <a16:creationId xmlns:a16="http://schemas.microsoft.com/office/drawing/2014/main" id="{DD751431-6204-427A-B46D-439C3841C6E8}"/>
              </a:ext>
            </a:extLst>
          </p:cNvPr>
          <p:cNvSpPr txBox="1">
            <a:spLocks/>
          </p:cNvSpPr>
          <p:nvPr/>
        </p:nvSpPr>
        <p:spPr>
          <a:xfrm>
            <a:off x="802594" y="4085378"/>
            <a:ext cx="10671243" cy="2135588"/>
          </a:xfrm>
          <a:prstGeom prst="rect">
            <a:avLst/>
          </a:prstGeom>
        </p:spPr>
        <p:txBody>
          <a:bodyPr/>
          <a:lstStyle>
            <a:lvl1pPr marL="171450" indent="-173736" algn="l" defTabSz="914400" rtl="0" eaLnBrk="1" latinLnBrk="0" hangingPunct="1">
              <a:lnSpc>
                <a:spcPct val="100000"/>
              </a:lnSpc>
              <a:spcBef>
                <a:spcPts val="1200"/>
              </a:spcBef>
              <a:buFont typeface="Graphik Regular" pitchFamily="34" charset="0"/>
              <a:buChar char="•"/>
              <a:defRPr sz="2000" kern="1200">
                <a:solidFill>
                  <a:schemeClr val="tx1"/>
                </a:solidFill>
                <a:latin typeface="Trebuchet MS" panose="020B0703020202090204" pitchFamily="34" charset="0"/>
                <a:ea typeface="+mn-ea"/>
                <a:cs typeface="+mn-cs"/>
              </a:defRPr>
            </a:lvl1pPr>
            <a:lvl2pPr marL="6309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2pPr>
            <a:lvl3pPr marL="10881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3pPr>
            <a:lvl4pPr marL="15453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4pPr>
            <a:lvl5pPr marL="2002536" indent="-173736" algn="l" defTabSz="914400" rtl="0" eaLnBrk="1" latinLnBrk="0" hangingPunct="1">
              <a:lnSpc>
                <a:spcPct val="100000"/>
              </a:lnSpc>
              <a:spcBef>
                <a:spcPts val="1200"/>
              </a:spcBef>
              <a:buFont typeface="Graphik Regular" panose="020B0503030202060203" pitchFamily="34" charset="0"/>
              <a:buChar char="•"/>
              <a:defRPr sz="2000" kern="1200">
                <a:solidFill>
                  <a:schemeClr val="tx1"/>
                </a:solidFill>
                <a:latin typeface="Trebuchet MS" panose="020B0703020202090204" pitchFamily="34" charset="0"/>
                <a:ea typeface="+mn-ea"/>
                <a:cs typeface="+mn-cs"/>
              </a:defRPr>
            </a:lvl5pPr>
            <a:lvl6pPr marL="24597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6pPr>
            <a:lvl7pPr marL="2916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7pPr>
            <a:lvl8pPr marL="3374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8pPr>
            <a:lvl9pPr marL="3831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9pPr>
          </a:lstStyle>
          <a:p>
            <a:r>
              <a:rPr lang="en-US" sz="1700" dirty="0"/>
              <a:t>Many smaller organizations use this default setup given the simplicity and no additional expense</a:t>
            </a:r>
          </a:p>
          <a:p>
            <a:r>
              <a:rPr lang="en-US" sz="1700" dirty="0"/>
              <a:t>Unfortunately, it is a well-known port to all cyber criminals </a:t>
            </a:r>
          </a:p>
          <a:p>
            <a:r>
              <a:rPr lang="en-US" sz="1700" dirty="0"/>
              <a:t>The BlueKeep vulnerability (CVE-2019-0708) that caused a panic in 2019 was an RDP exploit</a:t>
            </a:r>
          </a:p>
          <a:p>
            <a:r>
              <a:rPr lang="en-US" sz="1700" dirty="0"/>
              <a:t>RDP has had numerous serious vulnerabilities over the years</a:t>
            </a:r>
          </a:p>
          <a:p>
            <a:r>
              <a:rPr lang="en-US" sz="1700" dirty="0"/>
              <a:t>While security measures can help minimize risk, closing port 3389 is the best course of action</a:t>
            </a:r>
          </a:p>
        </p:txBody>
      </p:sp>
      <p:grpSp>
        <p:nvGrpSpPr>
          <p:cNvPr id="91" name="Group 90">
            <a:extLst>
              <a:ext uri="{FF2B5EF4-FFF2-40B4-BE49-F238E27FC236}">
                <a16:creationId xmlns:a16="http://schemas.microsoft.com/office/drawing/2014/main" id="{595E53FA-49F6-4DD6-B603-3FC69C713CF2}"/>
              </a:ext>
            </a:extLst>
          </p:cNvPr>
          <p:cNvGrpSpPr/>
          <p:nvPr/>
        </p:nvGrpSpPr>
        <p:grpSpPr>
          <a:xfrm>
            <a:off x="3409122" y="1392938"/>
            <a:ext cx="5297133" cy="1919293"/>
            <a:chOff x="3409122" y="1392938"/>
            <a:chExt cx="5297133" cy="1919293"/>
          </a:xfrm>
        </p:grpSpPr>
        <p:sp>
          <p:nvSpPr>
            <p:cNvPr id="61" name="Rectangle 60">
              <a:extLst>
                <a:ext uri="{FF2B5EF4-FFF2-40B4-BE49-F238E27FC236}">
                  <a16:creationId xmlns:a16="http://schemas.microsoft.com/office/drawing/2014/main" id="{1CF84D8F-7CA0-42C4-9BB8-285EABE27389}"/>
                </a:ext>
              </a:extLst>
            </p:cNvPr>
            <p:cNvSpPr/>
            <p:nvPr/>
          </p:nvSpPr>
          <p:spPr>
            <a:xfrm>
              <a:off x="3409122" y="1392938"/>
              <a:ext cx="5297133" cy="1919293"/>
            </a:xfrm>
            <a:prstGeom prst="rect">
              <a:avLst/>
            </a:prstGeom>
            <a:solidFill>
              <a:schemeClr val="bg2"/>
            </a:solidFill>
            <a:ln>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nvGrpSpPr>
            <p:cNvPr id="86" name="Group 85">
              <a:extLst>
                <a:ext uri="{FF2B5EF4-FFF2-40B4-BE49-F238E27FC236}">
                  <a16:creationId xmlns:a16="http://schemas.microsoft.com/office/drawing/2014/main" id="{6FA86257-99F1-44B6-922A-7D4EBFE6B0CD}"/>
                </a:ext>
              </a:extLst>
            </p:cNvPr>
            <p:cNvGrpSpPr/>
            <p:nvPr/>
          </p:nvGrpSpPr>
          <p:grpSpPr>
            <a:xfrm>
              <a:off x="3875413" y="1947997"/>
              <a:ext cx="899926" cy="602920"/>
              <a:chOff x="3875413" y="1947997"/>
              <a:chExt cx="899926" cy="602920"/>
            </a:xfrm>
            <a:solidFill>
              <a:schemeClr val="tx1"/>
            </a:solidFill>
          </p:grpSpPr>
          <p:sp>
            <p:nvSpPr>
              <p:cNvPr id="77" name="Freeform: Shape 76">
                <a:extLst>
                  <a:ext uri="{FF2B5EF4-FFF2-40B4-BE49-F238E27FC236}">
                    <a16:creationId xmlns:a16="http://schemas.microsoft.com/office/drawing/2014/main" id="{968A6226-75CF-49C8-AC5C-357121431044}"/>
                  </a:ext>
                </a:extLst>
              </p:cNvPr>
              <p:cNvSpPr/>
              <p:nvPr/>
            </p:nvSpPr>
            <p:spPr>
              <a:xfrm>
                <a:off x="4012748" y="2032229"/>
                <a:ext cx="625256" cy="331254"/>
              </a:xfrm>
              <a:custGeom>
                <a:avLst/>
                <a:gdLst>
                  <a:gd name="connsiteX0" fmla="*/ 605889 w 625256"/>
                  <a:gd name="connsiteY0" fmla="*/ 0 h 331254"/>
                  <a:gd name="connsiteX1" fmla="*/ 19368 w 625256"/>
                  <a:gd name="connsiteY1" fmla="*/ 0 h 331254"/>
                  <a:gd name="connsiteX2" fmla="*/ 0 w 625256"/>
                  <a:gd name="connsiteY2" fmla="*/ 19368 h 331254"/>
                  <a:gd name="connsiteX3" fmla="*/ 0 w 625256"/>
                  <a:gd name="connsiteY3" fmla="*/ 311887 h 331254"/>
                  <a:gd name="connsiteX4" fmla="*/ 19368 w 625256"/>
                  <a:gd name="connsiteY4" fmla="*/ 331254 h 331254"/>
                  <a:gd name="connsiteX5" fmla="*/ 38736 w 625256"/>
                  <a:gd name="connsiteY5" fmla="*/ 311887 h 331254"/>
                  <a:gd name="connsiteX6" fmla="*/ 38736 w 625256"/>
                  <a:gd name="connsiteY6" fmla="*/ 38734 h 331254"/>
                  <a:gd name="connsiteX7" fmla="*/ 586521 w 625256"/>
                  <a:gd name="connsiteY7" fmla="*/ 38734 h 331254"/>
                  <a:gd name="connsiteX8" fmla="*/ 586521 w 625256"/>
                  <a:gd name="connsiteY8" fmla="*/ 311885 h 331254"/>
                  <a:gd name="connsiteX9" fmla="*/ 586521 w 625256"/>
                  <a:gd name="connsiteY9" fmla="*/ 311885 h 331254"/>
                  <a:gd name="connsiteX10" fmla="*/ 605889 w 625256"/>
                  <a:gd name="connsiteY10" fmla="*/ 331253 h 331254"/>
                  <a:gd name="connsiteX11" fmla="*/ 625257 w 625256"/>
                  <a:gd name="connsiteY11" fmla="*/ 311885 h 331254"/>
                  <a:gd name="connsiteX12" fmla="*/ 625257 w 625256"/>
                  <a:gd name="connsiteY12" fmla="*/ 19366 h 331254"/>
                  <a:gd name="connsiteX13" fmla="*/ 605889 w 625256"/>
                  <a:gd name="connsiteY13" fmla="*/ 0 h 3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256" h="331254">
                    <a:moveTo>
                      <a:pt x="605889" y="0"/>
                    </a:moveTo>
                    <a:lnTo>
                      <a:pt x="19368" y="0"/>
                    </a:lnTo>
                    <a:cubicBezTo>
                      <a:pt x="8672" y="0"/>
                      <a:pt x="0" y="8671"/>
                      <a:pt x="0" y="19368"/>
                    </a:cubicBezTo>
                    <a:lnTo>
                      <a:pt x="0" y="311887"/>
                    </a:lnTo>
                    <a:cubicBezTo>
                      <a:pt x="0" y="322584"/>
                      <a:pt x="8672" y="331254"/>
                      <a:pt x="19368" y="331254"/>
                    </a:cubicBezTo>
                    <a:cubicBezTo>
                      <a:pt x="30063" y="331254"/>
                      <a:pt x="38736" y="322584"/>
                      <a:pt x="38736" y="311887"/>
                    </a:cubicBezTo>
                    <a:lnTo>
                      <a:pt x="38736" y="38734"/>
                    </a:lnTo>
                    <a:lnTo>
                      <a:pt x="586521" y="38734"/>
                    </a:lnTo>
                    <a:lnTo>
                      <a:pt x="586521" y="311885"/>
                    </a:lnTo>
                    <a:lnTo>
                      <a:pt x="586521" y="311885"/>
                    </a:lnTo>
                    <a:cubicBezTo>
                      <a:pt x="586521" y="322582"/>
                      <a:pt x="595193" y="331253"/>
                      <a:pt x="605889" y="331253"/>
                    </a:cubicBezTo>
                    <a:cubicBezTo>
                      <a:pt x="616584" y="331253"/>
                      <a:pt x="625257" y="322582"/>
                      <a:pt x="625257" y="311885"/>
                    </a:cubicBezTo>
                    <a:lnTo>
                      <a:pt x="625257" y="19366"/>
                    </a:lnTo>
                    <a:cubicBezTo>
                      <a:pt x="625255" y="8671"/>
                      <a:pt x="616583" y="0"/>
                      <a:pt x="605889" y="0"/>
                    </a:cubicBezTo>
                    <a:close/>
                  </a:path>
                </a:pathLst>
              </a:custGeom>
              <a:grpFill/>
              <a:ln w="1749"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ACD32CEF-9C00-4D2A-9EB8-39E7F925E937}"/>
                  </a:ext>
                </a:extLst>
              </p:cNvPr>
              <p:cNvSpPr/>
              <p:nvPr/>
            </p:nvSpPr>
            <p:spPr>
              <a:xfrm>
                <a:off x="3875413" y="1947997"/>
                <a:ext cx="899926" cy="602920"/>
              </a:xfrm>
              <a:custGeom>
                <a:avLst/>
                <a:gdLst>
                  <a:gd name="connsiteX0" fmla="*/ 882497 w 899926"/>
                  <a:gd name="connsiteY0" fmla="*/ 465279 h 602920"/>
                  <a:gd name="connsiteX1" fmla="*/ 846825 w 899926"/>
                  <a:gd name="connsiteY1" fmla="*/ 465279 h 602920"/>
                  <a:gd name="connsiteX2" fmla="*/ 846825 w 899926"/>
                  <a:gd name="connsiteY2" fmla="*/ 58545 h 602920"/>
                  <a:gd name="connsiteX3" fmla="*/ 788281 w 899926"/>
                  <a:gd name="connsiteY3" fmla="*/ 0 h 602920"/>
                  <a:gd name="connsiteX4" fmla="*/ 111647 w 899926"/>
                  <a:gd name="connsiteY4" fmla="*/ 0 h 602920"/>
                  <a:gd name="connsiteX5" fmla="*/ 53103 w 899926"/>
                  <a:gd name="connsiteY5" fmla="*/ 58545 h 602920"/>
                  <a:gd name="connsiteX6" fmla="*/ 53103 w 899926"/>
                  <a:gd name="connsiteY6" fmla="*/ 465279 h 602920"/>
                  <a:gd name="connsiteX7" fmla="*/ 17431 w 899926"/>
                  <a:gd name="connsiteY7" fmla="*/ 465279 h 602920"/>
                  <a:gd name="connsiteX8" fmla="*/ 0 w 899926"/>
                  <a:gd name="connsiteY8" fmla="*/ 482709 h 602920"/>
                  <a:gd name="connsiteX9" fmla="*/ 0 w 899926"/>
                  <a:gd name="connsiteY9" fmla="*/ 516928 h 602920"/>
                  <a:gd name="connsiteX10" fmla="*/ 85992 w 899926"/>
                  <a:gd name="connsiteY10" fmla="*/ 602920 h 602920"/>
                  <a:gd name="connsiteX11" fmla="*/ 813934 w 899926"/>
                  <a:gd name="connsiteY11" fmla="*/ 602920 h 602920"/>
                  <a:gd name="connsiteX12" fmla="*/ 899926 w 899926"/>
                  <a:gd name="connsiteY12" fmla="*/ 516928 h 602920"/>
                  <a:gd name="connsiteX13" fmla="*/ 899926 w 899926"/>
                  <a:gd name="connsiteY13" fmla="*/ 482709 h 602920"/>
                  <a:gd name="connsiteX14" fmla="*/ 882497 w 899926"/>
                  <a:gd name="connsiteY14" fmla="*/ 465279 h 602920"/>
                  <a:gd name="connsiteX15" fmla="*/ 91837 w 899926"/>
                  <a:gd name="connsiteY15" fmla="*/ 58545 h 602920"/>
                  <a:gd name="connsiteX16" fmla="*/ 111647 w 899926"/>
                  <a:gd name="connsiteY16" fmla="*/ 38734 h 602920"/>
                  <a:gd name="connsiteX17" fmla="*/ 788277 w 899926"/>
                  <a:gd name="connsiteY17" fmla="*/ 38734 h 602920"/>
                  <a:gd name="connsiteX18" fmla="*/ 808088 w 899926"/>
                  <a:gd name="connsiteY18" fmla="*/ 58545 h 602920"/>
                  <a:gd name="connsiteX19" fmla="*/ 808088 w 899926"/>
                  <a:gd name="connsiteY19" fmla="*/ 465279 h 602920"/>
                  <a:gd name="connsiteX20" fmla="*/ 545843 w 899926"/>
                  <a:gd name="connsiteY20" fmla="*/ 465279 h 602920"/>
                  <a:gd name="connsiteX21" fmla="*/ 542068 w 899926"/>
                  <a:gd name="connsiteY21" fmla="*/ 465588 h 602920"/>
                  <a:gd name="connsiteX22" fmla="*/ 527934 w 899926"/>
                  <a:gd name="connsiteY22" fmla="*/ 482702 h 602920"/>
                  <a:gd name="connsiteX23" fmla="*/ 501255 w 899926"/>
                  <a:gd name="connsiteY23" fmla="*/ 509384 h 602920"/>
                  <a:gd name="connsiteX24" fmla="*/ 398675 w 899926"/>
                  <a:gd name="connsiteY24" fmla="*/ 509384 h 602920"/>
                  <a:gd name="connsiteX25" fmla="*/ 371995 w 899926"/>
                  <a:gd name="connsiteY25" fmla="*/ 482702 h 602920"/>
                  <a:gd name="connsiteX26" fmla="*/ 354160 w 899926"/>
                  <a:gd name="connsiteY26" fmla="*/ 465275 h 602920"/>
                  <a:gd name="connsiteX27" fmla="*/ 91837 w 899926"/>
                  <a:gd name="connsiteY27" fmla="*/ 465275 h 602920"/>
                  <a:gd name="connsiteX28" fmla="*/ 91837 w 899926"/>
                  <a:gd name="connsiteY28" fmla="*/ 58545 h 602920"/>
                  <a:gd name="connsiteX29" fmla="*/ 865066 w 899926"/>
                  <a:gd name="connsiteY29" fmla="*/ 516928 h 602920"/>
                  <a:gd name="connsiteX30" fmla="*/ 865066 w 899926"/>
                  <a:gd name="connsiteY30" fmla="*/ 516928 h 602920"/>
                  <a:gd name="connsiteX31" fmla="*/ 813936 w 899926"/>
                  <a:gd name="connsiteY31" fmla="*/ 568058 h 602920"/>
                  <a:gd name="connsiteX32" fmla="*/ 85992 w 899926"/>
                  <a:gd name="connsiteY32" fmla="*/ 568058 h 602920"/>
                  <a:gd name="connsiteX33" fmla="*/ 34862 w 899926"/>
                  <a:gd name="connsiteY33" fmla="*/ 516928 h 602920"/>
                  <a:gd name="connsiteX34" fmla="*/ 34862 w 899926"/>
                  <a:gd name="connsiteY34" fmla="*/ 500140 h 602920"/>
                  <a:gd name="connsiteX35" fmla="*/ 339647 w 899926"/>
                  <a:gd name="connsiteY35" fmla="*/ 500140 h 602920"/>
                  <a:gd name="connsiteX36" fmla="*/ 398673 w 899926"/>
                  <a:gd name="connsiteY36" fmla="*/ 544247 h 602920"/>
                  <a:gd name="connsiteX37" fmla="*/ 501253 w 899926"/>
                  <a:gd name="connsiteY37" fmla="*/ 544247 h 602920"/>
                  <a:gd name="connsiteX38" fmla="*/ 560281 w 899926"/>
                  <a:gd name="connsiteY38" fmla="*/ 500140 h 602920"/>
                  <a:gd name="connsiteX39" fmla="*/ 865068 w 899926"/>
                  <a:gd name="connsiteY39" fmla="*/ 500140 h 602920"/>
                  <a:gd name="connsiteX40" fmla="*/ 865068 w 899926"/>
                  <a:gd name="connsiteY40" fmla="*/ 516928 h 6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9926" h="602920">
                    <a:moveTo>
                      <a:pt x="882497" y="465279"/>
                    </a:moveTo>
                    <a:lnTo>
                      <a:pt x="846825" y="465279"/>
                    </a:lnTo>
                    <a:lnTo>
                      <a:pt x="846825" y="58545"/>
                    </a:lnTo>
                    <a:cubicBezTo>
                      <a:pt x="846825" y="26263"/>
                      <a:pt x="820562" y="0"/>
                      <a:pt x="788281" y="0"/>
                    </a:cubicBezTo>
                    <a:lnTo>
                      <a:pt x="111647" y="0"/>
                    </a:lnTo>
                    <a:cubicBezTo>
                      <a:pt x="79364" y="0"/>
                      <a:pt x="53103" y="26263"/>
                      <a:pt x="53103" y="58545"/>
                    </a:cubicBezTo>
                    <a:lnTo>
                      <a:pt x="53103" y="465279"/>
                    </a:lnTo>
                    <a:lnTo>
                      <a:pt x="17431" y="465279"/>
                    </a:lnTo>
                    <a:cubicBezTo>
                      <a:pt x="7804" y="465279"/>
                      <a:pt x="0" y="473081"/>
                      <a:pt x="0" y="482709"/>
                    </a:cubicBezTo>
                    <a:lnTo>
                      <a:pt x="0" y="516928"/>
                    </a:lnTo>
                    <a:cubicBezTo>
                      <a:pt x="0" y="564345"/>
                      <a:pt x="38576" y="602920"/>
                      <a:pt x="85992" y="602920"/>
                    </a:cubicBezTo>
                    <a:lnTo>
                      <a:pt x="813934" y="602920"/>
                    </a:lnTo>
                    <a:cubicBezTo>
                      <a:pt x="861351" y="602920"/>
                      <a:pt x="899926" y="564345"/>
                      <a:pt x="899926" y="516928"/>
                    </a:cubicBezTo>
                    <a:lnTo>
                      <a:pt x="899926" y="482709"/>
                    </a:lnTo>
                    <a:cubicBezTo>
                      <a:pt x="899928" y="473081"/>
                      <a:pt x="892126" y="465279"/>
                      <a:pt x="882497" y="465279"/>
                    </a:cubicBezTo>
                    <a:close/>
                    <a:moveTo>
                      <a:pt x="91837" y="58545"/>
                    </a:moveTo>
                    <a:cubicBezTo>
                      <a:pt x="91837" y="47622"/>
                      <a:pt x="100725" y="38734"/>
                      <a:pt x="111647" y="38734"/>
                    </a:cubicBezTo>
                    <a:lnTo>
                      <a:pt x="788277" y="38734"/>
                    </a:lnTo>
                    <a:cubicBezTo>
                      <a:pt x="799203" y="38734"/>
                      <a:pt x="808088" y="47621"/>
                      <a:pt x="808088" y="58545"/>
                    </a:cubicBezTo>
                    <a:lnTo>
                      <a:pt x="808088" y="465279"/>
                    </a:lnTo>
                    <a:lnTo>
                      <a:pt x="545843" y="465279"/>
                    </a:lnTo>
                    <a:cubicBezTo>
                      <a:pt x="544608" y="465238"/>
                      <a:pt x="543333" y="465344"/>
                      <a:pt x="542068" y="465588"/>
                    </a:cubicBezTo>
                    <a:cubicBezTo>
                      <a:pt x="533863" y="467166"/>
                      <a:pt x="527934" y="474348"/>
                      <a:pt x="527934" y="482702"/>
                    </a:cubicBezTo>
                    <a:cubicBezTo>
                      <a:pt x="527934" y="497416"/>
                      <a:pt x="515965" y="509384"/>
                      <a:pt x="501255" y="509384"/>
                    </a:cubicBezTo>
                    <a:lnTo>
                      <a:pt x="398675" y="509384"/>
                    </a:lnTo>
                    <a:cubicBezTo>
                      <a:pt x="383962" y="509384"/>
                      <a:pt x="371995" y="497414"/>
                      <a:pt x="371995" y="482702"/>
                    </a:cubicBezTo>
                    <a:cubicBezTo>
                      <a:pt x="371995" y="472942"/>
                      <a:pt x="363908" y="465066"/>
                      <a:pt x="354160" y="465275"/>
                    </a:cubicBezTo>
                    <a:lnTo>
                      <a:pt x="91837" y="465275"/>
                    </a:lnTo>
                    <a:lnTo>
                      <a:pt x="91837" y="58545"/>
                    </a:lnTo>
                    <a:close/>
                    <a:moveTo>
                      <a:pt x="865066" y="516928"/>
                    </a:moveTo>
                    <a:lnTo>
                      <a:pt x="865066" y="516928"/>
                    </a:lnTo>
                    <a:cubicBezTo>
                      <a:pt x="865066" y="545123"/>
                      <a:pt x="842127" y="568058"/>
                      <a:pt x="813936" y="568058"/>
                    </a:cubicBezTo>
                    <a:lnTo>
                      <a:pt x="85992" y="568058"/>
                    </a:lnTo>
                    <a:cubicBezTo>
                      <a:pt x="57799" y="568058"/>
                      <a:pt x="34862" y="545123"/>
                      <a:pt x="34862" y="516928"/>
                    </a:cubicBezTo>
                    <a:lnTo>
                      <a:pt x="34862" y="500140"/>
                    </a:lnTo>
                    <a:lnTo>
                      <a:pt x="339647" y="500140"/>
                    </a:lnTo>
                    <a:cubicBezTo>
                      <a:pt x="347182" y="525611"/>
                      <a:pt x="370793" y="544247"/>
                      <a:pt x="398673" y="544247"/>
                    </a:cubicBezTo>
                    <a:lnTo>
                      <a:pt x="501253" y="544247"/>
                    </a:lnTo>
                    <a:cubicBezTo>
                      <a:pt x="529133" y="544247"/>
                      <a:pt x="552744" y="525609"/>
                      <a:pt x="560281" y="500140"/>
                    </a:cubicBezTo>
                    <a:lnTo>
                      <a:pt x="865068" y="500140"/>
                    </a:lnTo>
                    <a:lnTo>
                      <a:pt x="865068" y="516928"/>
                    </a:lnTo>
                    <a:close/>
                  </a:path>
                </a:pathLst>
              </a:custGeom>
              <a:grpFill/>
              <a:ln w="1749"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834CC141-4E7A-44AF-AE5C-BF8F4874CB57}"/>
                  </a:ext>
                </a:extLst>
              </p:cNvPr>
              <p:cNvSpPr/>
              <p:nvPr/>
            </p:nvSpPr>
            <p:spPr>
              <a:xfrm>
                <a:off x="4199216" y="2139132"/>
                <a:ext cx="160537" cy="160540"/>
              </a:xfrm>
              <a:custGeom>
                <a:avLst/>
                <a:gdLst>
                  <a:gd name="connsiteX0" fmla="*/ 154865 w 160537"/>
                  <a:gd name="connsiteY0" fmla="*/ 5672 h 160540"/>
                  <a:gd name="connsiteX1" fmla="*/ 127474 w 160537"/>
                  <a:gd name="connsiteY1" fmla="*/ 5672 h 160540"/>
                  <a:gd name="connsiteX2" fmla="*/ 5672 w 160537"/>
                  <a:gd name="connsiteY2" fmla="*/ 127479 h 160540"/>
                  <a:gd name="connsiteX3" fmla="*/ 5672 w 160537"/>
                  <a:gd name="connsiteY3" fmla="*/ 154869 h 160540"/>
                  <a:gd name="connsiteX4" fmla="*/ 19366 w 160537"/>
                  <a:gd name="connsiteY4" fmla="*/ 160541 h 160540"/>
                  <a:gd name="connsiteX5" fmla="*/ 33060 w 160537"/>
                  <a:gd name="connsiteY5" fmla="*/ 154869 h 160540"/>
                  <a:gd name="connsiteX6" fmla="*/ 154865 w 160537"/>
                  <a:gd name="connsiteY6" fmla="*/ 33064 h 160540"/>
                  <a:gd name="connsiteX7" fmla="*/ 154865 w 160537"/>
                  <a:gd name="connsiteY7" fmla="*/ 5672 h 1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37" h="160540">
                    <a:moveTo>
                      <a:pt x="154865" y="5672"/>
                    </a:moveTo>
                    <a:cubicBezTo>
                      <a:pt x="147300" y="-1891"/>
                      <a:pt x="135041" y="-1891"/>
                      <a:pt x="127474" y="5672"/>
                    </a:cubicBezTo>
                    <a:lnTo>
                      <a:pt x="5672" y="127479"/>
                    </a:lnTo>
                    <a:cubicBezTo>
                      <a:pt x="-1891" y="135042"/>
                      <a:pt x="-1891" y="147306"/>
                      <a:pt x="5672" y="154869"/>
                    </a:cubicBezTo>
                    <a:cubicBezTo>
                      <a:pt x="9455" y="158651"/>
                      <a:pt x="14412" y="160541"/>
                      <a:pt x="19366" y="160541"/>
                    </a:cubicBezTo>
                    <a:cubicBezTo>
                      <a:pt x="24323" y="160541"/>
                      <a:pt x="29278" y="158648"/>
                      <a:pt x="33060" y="154869"/>
                    </a:cubicBezTo>
                    <a:lnTo>
                      <a:pt x="154865" y="33064"/>
                    </a:lnTo>
                    <a:cubicBezTo>
                      <a:pt x="162429" y="25501"/>
                      <a:pt x="162429" y="13237"/>
                      <a:pt x="154865" y="5672"/>
                    </a:cubicBezTo>
                    <a:close/>
                  </a:path>
                </a:pathLst>
              </a:custGeom>
              <a:grpFill/>
              <a:ln w="1749"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ABBAF17-45C1-4972-8196-108DC4D97783}"/>
                  </a:ext>
                </a:extLst>
              </p:cNvPr>
              <p:cNvSpPr/>
              <p:nvPr/>
            </p:nvSpPr>
            <p:spPr>
              <a:xfrm>
                <a:off x="4344691" y="2209720"/>
                <a:ext cx="87256" cy="87258"/>
              </a:xfrm>
              <a:custGeom>
                <a:avLst/>
                <a:gdLst>
                  <a:gd name="connsiteX0" fmla="*/ 81585 w 87256"/>
                  <a:gd name="connsiteY0" fmla="*/ 5672 h 87258"/>
                  <a:gd name="connsiteX1" fmla="*/ 54195 w 87256"/>
                  <a:gd name="connsiteY1" fmla="*/ 5672 h 87258"/>
                  <a:gd name="connsiteX2" fmla="*/ 5672 w 87256"/>
                  <a:gd name="connsiteY2" fmla="*/ 54195 h 87258"/>
                  <a:gd name="connsiteX3" fmla="*/ 5672 w 87256"/>
                  <a:gd name="connsiteY3" fmla="*/ 81586 h 87258"/>
                  <a:gd name="connsiteX4" fmla="*/ 19366 w 87256"/>
                  <a:gd name="connsiteY4" fmla="*/ 87258 h 87258"/>
                  <a:gd name="connsiteX5" fmla="*/ 33061 w 87256"/>
                  <a:gd name="connsiteY5" fmla="*/ 81586 h 87258"/>
                  <a:gd name="connsiteX6" fmla="*/ 81583 w 87256"/>
                  <a:gd name="connsiteY6" fmla="*/ 33064 h 87258"/>
                  <a:gd name="connsiteX7" fmla="*/ 81585 w 87256"/>
                  <a:gd name="connsiteY7" fmla="*/ 5672 h 8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56" h="87258">
                    <a:moveTo>
                      <a:pt x="81585" y="5672"/>
                    </a:moveTo>
                    <a:cubicBezTo>
                      <a:pt x="74020" y="-1891"/>
                      <a:pt x="61760" y="-1891"/>
                      <a:pt x="54195" y="5672"/>
                    </a:cubicBezTo>
                    <a:lnTo>
                      <a:pt x="5672" y="54195"/>
                    </a:lnTo>
                    <a:cubicBezTo>
                      <a:pt x="-1891" y="61758"/>
                      <a:pt x="-1891" y="74021"/>
                      <a:pt x="5672" y="81586"/>
                    </a:cubicBezTo>
                    <a:cubicBezTo>
                      <a:pt x="9455" y="85369"/>
                      <a:pt x="14412" y="87258"/>
                      <a:pt x="19366" y="87258"/>
                    </a:cubicBezTo>
                    <a:cubicBezTo>
                      <a:pt x="24325" y="87258"/>
                      <a:pt x="29278" y="85369"/>
                      <a:pt x="33061" y="81586"/>
                    </a:cubicBezTo>
                    <a:lnTo>
                      <a:pt x="81583" y="33064"/>
                    </a:lnTo>
                    <a:cubicBezTo>
                      <a:pt x="89148" y="25501"/>
                      <a:pt x="89148" y="13237"/>
                      <a:pt x="81585" y="5672"/>
                    </a:cubicBezTo>
                    <a:close/>
                  </a:path>
                </a:pathLst>
              </a:custGeom>
              <a:grpFill/>
              <a:ln w="1749" cap="flat">
                <a:noFill/>
                <a:prstDash val="solid"/>
                <a:miter/>
              </a:ln>
            </p:spPr>
            <p:txBody>
              <a:bodyPr rtlCol="0" anchor="ctr"/>
              <a:lstStyle/>
              <a:p>
                <a:endParaRPr lang="en-US" dirty="0"/>
              </a:p>
            </p:txBody>
          </p:sp>
        </p:grpSp>
        <p:sp>
          <p:nvSpPr>
            <p:cNvPr id="48" name="TextBox 47">
              <a:extLst>
                <a:ext uri="{FF2B5EF4-FFF2-40B4-BE49-F238E27FC236}">
                  <a16:creationId xmlns:a16="http://schemas.microsoft.com/office/drawing/2014/main" id="{A3611455-97FF-4C5D-BCD9-231B503EF7EC}"/>
                </a:ext>
              </a:extLst>
            </p:cNvPr>
            <p:cNvSpPr txBox="1"/>
            <p:nvPr/>
          </p:nvSpPr>
          <p:spPr>
            <a:xfrm>
              <a:off x="3701809" y="2635331"/>
              <a:ext cx="1247136" cy="215444"/>
            </a:xfrm>
            <a:prstGeom prst="rect">
              <a:avLst/>
            </a:prstGeom>
            <a:noFill/>
          </p:spPr>
          <p:txBody>
            <a:bodyPr wrap="none" lIns="0" tIns="0" rIns="0" bIns="0" rtlCol="0">
              <a:spAutoFit/>
            </a:bodyPr>
            <a:lstStyle/>
            <a:p>
              <a:pPr algn="ctr">
                <a:lnSpc>
                  <a:spcPct val="100000"/>
                </a:lnSpc>
                <a:spcBef>
                  <a:spcPts val="1200"/>
                </a:spcBef>
                <a:buClr>
                  <a:schemeClr val="tx1"/>
                </a:buClr>
                <a:buSzPct val="100000"/>
              </a:pPr>
              <a:r>
                <a:rPr lang="en-US" sz="1400" dirty="0"/>
                <a:t>Local computer</a:t>
              </a:r>
            </a:p>
          </p:txBody>
        </p:sp>
        <p:grpSp>
          <p:nvGrpSpPr>
            <p:cNvPr id="87" name="Group 86">
              <a:extLst>
                <a:ext uri="{FF2B5EF4-FFF2-40B4-BE49-F238E27FC236}">
                  <a16:creationId xmlns:a16="http://schemas.microsoft.com/office/drawing/2014/main" id="{114C105A-E4C6-4D13-A298-547EA231D771}"/>
                </a:ext>
              </a:extLst>
            </p:cNvPr>
            <p:cNvGrpSpPr/>
            <p:nvPr/>
          </p:nvGrpSpPr>
          <p:grpSpPr>
            <a:xfrm>
              <a:off x="7340036" y="1947997"/>
              <a:ext cx="899926" cy="602920"/>
              <a:chOff x="7340036" y="1947997"/>
              <a:chExt cx="899926" cy="602920"/>
            </a:xfrm>
          </p:grpSpPr>
          <p:sp>
            <p:nvSpPr>
              <p:cNvPr id="82" name="Freeform: Shape 81">
                <a:extLst>
                  <a:ext uri="{FF2B5EF4-FFF2-40B4-BE49-F238E27FC236}">
                    <a16:creationId xmlns:a16="http://schemas.microsoft.com/office/drawing/2014/main" id="{D7EB447B-D1A4-4DA1-A492-EB22D51FB634}"/>
                  </a:ext>
                </a:extLst>
              </p:cNvPr>
              <p:cNvSpPr/>
              <p:nvPr/>
            </p:nvSpPr>
            <p:spPr>
              <a:xfrm>
                <a:off x="7477371" y="2032229"/>
                <a:ext cx="625256" cy="331254"/>
              </a:xfrm>
              <a:custGeom>
                <a:avLst/>
                <a:gdLst>
                  <a:gd name="connsiteX0" fmla="*/ 605889 w 625256"/>
                  <a:gd name="connsiteY0" fmla="*/ 0 h 331254"/>
                  <a:gd name="connsiteX1" fmla="*/ 19368 w 625256"/>
                  <a:gd name="connsiteY1" fmla="*/ 0 h 331254"/>
                  <a:gd name="connsiteX2" fmla="*/ 0 w 625256"/>
                  <a:gd name="connsiteY2" fmla="*/ 19368 h 331254"/>
                  <a:gd name="connsiteX3" fmla="*/ 0 w 625256"/>
                  <a:gd name="connsiteY3" fmla="*/ 311887 h 331254"/>
                  <a:gd name="connsiteX4" fmla="*/ 19368 w 625256"/>
                  <a:gd name="connsiteY4" fmla="*/ 331254 h 331254"/>
                  <a:gd name="connsiteX5" fmla="*/ 38736 w 625256"/>
                  <a:gd name="connsiteY5" fmla="*/ 311887 h 331254"/>
                  <a:gd name="connsiteX6" fmla="*/ 38736 w 625256"/>
                  <a:gd name="connsiteY6" fmla="*/ 38734 h 331254"/>
                  <a:gd name="connsiteX7" fmla="*/ 586521 w 625256"/>
                  <a:gd name="connsiteY7" fmla="*/ 38734 h 331254"/>
                  <a:gd name="connsiteX8" fmla="*/ 586521 w 625256"/>
                  <a:gd name="connsiteY8" fmla="*/ 311885 h 331254"/>
                  <a:gd name="connsiteX9" fmla="*/ 586521 w 625256"/>
                  <a:gd name="connsiteY9" fmla="*/ 311885 h 331254"/>
                  <a:gd name="connsiteX10" fmla="*/ 605889 w 625256"/>
                  <a:gd name="connsiteY10" fmla="*/ 331253 h 331254"/>
                  <a:gd name="connsiteX11" fmla="*/ 625257 w 625256"/>
                  <a:gd name="connsiteY11" fmla="*/ 311885 h 331254"/>
                  <a:gd name="connsiteX12" fmla="*/ 625257 w 625256"/>
                  <a:gd name="connsiteY12" fmla="*/ 19366 h 331254"/>
                  <a:gd name="connsiteX13" fmla="*/ 605889 w 625256"/>
                  <a:gd name="connsiteY13" fmla="*/ 0 h 33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256" h="331254">
                    <a:moveTo>
                      <a:pt x="605889" y="0"/>
                    </a:moveTo>
                    <a:lnTo>
                      <a:pt x="19368" y="0"/>
                    </a:lnTo>
                    <a:cubicBezTo>
                      <a:pt x="8672" y="0"/>
                      <a:pt x="0" y="8671"/>
                      <a:pt x="0" y="19368"/>
                    </a:cubicBezTo>
                    <a:lnTo>
                      <a:pt x="0" y="311887"/>
                    </a:lnTo>
                    <a:cubicBezTo>
                      <a:pt x="0" y="322584"/>
                      <a:pt x="8672" y="331254"/>
                      <a:pt x="19368" y="331254"/>
                    </a:cubicBezTo>
                    <a:cubicBezTo>
                      <a:pt x="30063" y="331254"/>
                      <a:pt x="38736" y="322584"/>
                      <a:pt x="38736" y="311887"/>
                    </a:cubicBezTo>
                    <a:lnTo>
                      <a:pt x="38736" y="38734"/>
                    </a:lnTo>
                    <a:lnTo>
                      <a:pt x="586521" y="38734"/>
                    </a:lnTo>
                    <a:lnTo>
                      <a:pt x="586521" y="311885"/>
                    </a:lnTo>
                    <a:lnTo>
                      <a:pt x="586521" y="311885"/>
                    </a:lnTo>
                    <a:cubicBezTo>
                      <a:pt x="586521" y="322582"/>
                      <a:pt x="595193" y="331253"/>
                      <a:pt x="605889" y="331253"/>
                    </a:cubicBezTo>
                    <a:cubicBezTo>
                      <a:pt x="616584" y="331253"/>
                      <a:pt x="625257" y="322582"/>
                      <a:pt x="625257" y="311885"/>
                    </a:cubicBezTo>
                    <a:lnTo>
                      <a:pt x="625257" y="19366"/>
                    </a:lnTo>
                    <a:cubicBezTo>
                      <a:pt x="625255" y="8671"/>
                      <a:pt x="616583" y="0"/>
                      <a:pt x="605889" y="0"/>
                    </a:cubicBezTo>
                    <a:close/>
                  </a:path>
                </a:pathLst>
              </a:custGeom>
              <a:solidFill>
                <a:schemeClr val="tx1"/>
              </a:solidFill>
              <a:ln w="1749"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99980EC-091D-40C9-AF56-27E88B99F623}"/>
                  </a:ext>
                </a:extLst>
              </p:cNvPr>
              <p:cNvSpPr/>
              <p:nvPr/>
            </p:nvSpPr>
            <p:spPr>
              <a:xfrm>
                <a:off x="7340036" y="1947997"/>
                <a:ext cx="899926" cy="602920"/>
              </a:xfrm>
              <a:custGeom>
                <a:avLst/>
                <a:gdLst>
                  <a:gd name="connsiteX0" fmla="*/ 882497 w 899926"/>
                  <a:gd name="connsiteY0" fmla="*/ 465279 h 602920"/>
                  <a:gd name="connsiteX1" fmla="*/ 846825 w 899926"/>
                  <a:gd name="connsiteY1" fmla="*/ 465279 h 602920"/>
                  <a:gd name="connsiteX2" fmla="*/ 846825 w 899926"/>
                  <a:gd name="connsiteY2" fmla="*/ 58545 h 602920"/>
                  <a:gd name="connsiteX3" fmla="*/ 788281 w 899926"/>
                  <a:gd name="connsiteY3" fmla="*/ 0 h 602920"/>
                  <a:gd name="connsiteX4" fmla="*/ 111647 w 899926"/>
                  <a:gd name="connsiteY4" fmla="*/ 0 h 602920"/>
                  <a:gd name="connsiteX5" fmla="*/ 53103 w 899926"/>
                  <a:gd name="connsiteY5" fmla="*/ 58545 h 602920"/>
                  <a:gd name="connsiteX6" fmla="*/ 53103 w 899926"/>
                  <a:gd name="connsiteY6" fmla="*/ 465279 h 602920"/>
                  <a:gd name="connsiteX7" fmla="*/ 17431 w 899926"/>
                  <a:gd name="connsiteY7" fmla="*/ 465279 h 602920"/>
                  <a:gd name="connsiteX8" fmla="*/ 0 w 899926"/>
                  <a:gd name="connsiteY8" fmla="*/ 482709 h 602920"/>
                  <a:gd name="connsiteX9" fmla="*/ 0 w 899926"/>
                  <a:gd name="connsiteY9" fmla="*/ 516928 h 602920"/>
                  <a:gd name="connsiteX10" fmla="*/ 85992 w 899926"/>
                  <a:gd name="connsiteY10" fmla="*/ 602920 h 602920"/>
                  <a:gd name="connsiteX11" fmla="*/ 813934 w 899926"/>
                  <a:gd name="connsiteY11" fmla="*/ 602920 h 602920"/>
                  <a:gd name="connsiteX12" fmla="*/ 899926 w 899926"/>
                  <a:gd name="connsiteY12" fmla="*/ 516928 h 602920"/>
                  <a:gd name="connsiteX13" fmla="*/ 899926 w 899926"/>
                  <a:gd name="connsiteY13" fmla="*/ 482709 h 602920"/>
                  <a:gd name="connsiteX14" fmla="*/ 882497 w 899926"/>
                  <a:gd name="connsiteY14" fmla="*/ 465279 h 602920"/>
                  <a:gd name="connsiteX15" fmla="*/ 91837 w 899926"/>
                  <a:gd name="connsiteY15" fmla="*/ 58545 h 602920"/>
                  <a:gd name="connsiteX16" fmla="*/ 111647 w 899926"/>
                  <a:gd name="connsiteY16" fmla="*/ 38734 h 602920"/>
                  <a:gd name="connsiteX17" fmla="*/ 788277 w 899926"/>
                  <a:gd name="connsiteY17" fmla="*/ 38734 h 602920"/>
                  <a:gd name="connsiteX18" fmla="*/ 808088 w 899926"/>
                  <a:gd name="connsiteY18" fmla="*/ 58545 h 602920"/>
                  <a:gd name="connsiteX19" fmla="*/ 808088 w 899926"/>
                  <a:gd name="connsiteY19" fmla="*/ 465279 h 602920"/>
                  <a:gd name="connsiteX20" fmla="*/ 545843 w 899926"/>
                  <a:gd name="connsiteY20" fmla="*/ 465279 h 602920"/>
                  <a:gd name="connsiteX21" fmla="*/ 542068 w 899926"/>
                  <a:gd name="connsiteY21" fmla="*/ 465588 h 602920"/>
                  <a:gd name="connsiteX22" fmla="*/ 527934 w 899926"/>
                  <a:gd name="connsiteY22" fmla="*/ 482702 h 602920"/>
                  <a:gd name="connsiteX23" fmla="*/ 501255 w 899926"/>
                  <a:gd name="connsiteY23" fmla="*/ 509384 h 602920"/>
                  <a:gd name="connsiteX24" fmla="*/ 398675 w 899926"/>
                  <a:gd name="connsiteY24" fmla="*/ 509384 h 602920"/>
                  <a:gd name="connsiteX25" fmla="*/ 371995 w 899926"/>
                  <a:gd name="connsiteY25" fmla="*/ 482702 h 602920"/>
                  <a:gd name="connsiteX26" fmla="*/ 354160 w 899926"/>
                  <a:gd name="connsiteY26" fmla="*/ 465275 h 602920"/>
                  <a:gd name="connsiteX27" fmla="*/ 91837 w 899926"/>
                  <a:gd name="connsiteY27" fmla="*/ 465275 h 602920"/>
                  <a:gd name="connsiteX28" fmla="*/ 91837 w 899926"/>
                  <a:gd name="connsiteY28" fmla="*/ 58545 h 602920"/>
                  <a:gd name="connsiteX29" fmla="*/ 865066 w 899926"/>
                  <a:gd name="connsiteY29" fmla="*/ 516928 h 602920"/>
                  <a:gd name="connsiteX30" fmla="*/ 865066 w 899926"/>
                  <a:gd name="connsiteY30" fmla="*/ 516928 h 602920"/>
                  <a:gd name="connsiteX31" fmla="*/ 813936 w 899926"/>
                  <a:gd name="connsiteY31" fmla="*/ 568058 h 602920"/>
                  <a:gd name="connsiteX32" fmla="*/ 85992 w 899926"/>
                  <a:gd name="connsiteY32" fmla="*/ 568058 h 602920"/>
                  <a:gd name="connsiteX33" fmla="*/ 34862 w 899926"/>
                  <a:gd name="connsiteY33" fmla="*/ 516928 h 602920"/>
                  <a:gd name="connsiteX34" fmla="*/ 34862 w 899926"/>
                  <a:gd name="connsiteY34" fmla="*/ 500140 h 602920"/>
                  <a:gd name="connsiteX35" fmla="*/ 339647 w 899926"/>
                  <a:gd name="connsiteY35" fmla="*/ 500140 h 602920"/>
                  <a:gd name="connsiteX36" fmla="*/ 398673 w 899926"/>
                  <a:gd name="connsiteY36" fmla="*/ 544247 h 602920"/>
                  <a:gd name="connsiteX37" fmla="*/ 501253 w 899926"/>
                  <a:gd name="connsiteY37" fmla="*/ 544247 h 602920"/>
                  <a:gd name="connsiteX38" fmla="*/ 560281 w 899926"/>
                  <a:gd name="connsiteY38" fmla="*/ 500140 h 602920"/>
                  <a:gd name="connsiteX39" fmla="*/ 865068 w 899926"/>
                  <a:gd name="connsiteY39" fmla="*/ 500140 h 602920"/>
                  <a:gd name="connsiteX40" fmla="*/ 865068 w 899926"/>
                  <a:gd name="connsiteY40" fmla="*/ 516928 h 60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99926" h="602920">
                    <a:moveTo>
                      <a:pt x="882497" y="465279"/>
                    </a:moveTo>
                    <a:lnTo>
                      <a:pt x="846825" y="465279"/>
                    </a:lnTo>
                    <a:lnTo>
                      <a:pt x="846825" y="58545"/>
                    </a:lnTo>
                    <a:cubicBezTo>
                      <a:pt x="846825" y="26263"/>
                      <a:pt x="820562" y="0"/>
                      <a:pt x="788281" y="0"/>
                    </a:cubicBezTo>
                    <a:lnTo>
                      <a:pt x="111647" y="0"/>
                    </a:lnTo>
                    <a:cubicBezTo>
                      <a:pt x="79364" y="0"/>
                      <a:pt x="53103" y="26263"/>
                      <a:pt x="53103" y="58545"/>
                    </a:cubicBezTo>
                    <a:lnTo>
                      <a:pt x="53103" y="465279"/>
                    </a:lnTo>
                    <a:lnTo>
                      <a:pt x="17431" y="465279"/>
                    </a:lnTo>
                    <a:cubicBezTo>
                      <a:pt x="7804" y="465279"/>
                      <a:pt x="0" y="473081"/>
                      <a:pt x="0" y="482709"/>
                    </a:cubicBezTo>
                    <a:lnTo>
                      <a:pt x="0" y="516928"/>
                    </a:lnTo>
                    <a:cubicBezTo>
                      <a:pt x="0" y="564345"/>
                      <a:pt x="38576" y="602920"/>
                      <a:pt x="85992" y="602920"/>
                    </a:cubicBezTo>
                    <a:lnTo>
                      <a:pt x="813934" y="602920"/>
                    </a:lnTo>
                    <a:cubicBezTo>
                      <a:pt x="861351" y="602920"/>
                      <a:pt x="899926" y="564345"/>
                      <a:pt x="899926" y="516928"/>
                    </a:cubicBezTo>
                    <a:lnTo>
                      <a:pt x="899926" y="482709"/>
                    </a:lnTo>
                    <a:cubicBezTo>
                      <a:pt x="899928" y="473081"/>
                      <a:pt x="892126" y="465279"/>
                      <a:pt x="882497" y="465279"/>
                    </a:cubicBezTo>
                    <a:close/>
                    <a:moveTo>
                      <a:pt x="91837" y="58545"/>
                    </a:moveTo>
                    <a:cubicBezTo>
                      <a:pt x="91837" y="47622"/>
                      <a:pt x="100725" y="38734"/>
                      <a:pt x="111647" y="38734"/>
                    </a:cubicBezTo>
                    <a:lnTo>
                      <a:pt x="788277" y="38734"/>
                    </a:lnTo>
                    <a:cubicBezTo>
                      <a:pt x="799203" y="38734"/>
                      <a:pt x="808088" y="47621"/>
                      <a:pt x="808088" y="58545"/>
                    </a:cubicBezTo>
                    <a:lnTo>
                      <a:pt x="808088" y="465279"/>
                    </a:lnTo>
                    <a:lnTo>
                      <a:pt x="545843" y="465279"/>
                    </a:lnTo>
                    <a:cubicBezTo>
                      <a:pt x="544608" y="465238"/>
                      <a:pt x="543333" y="465344"/>
                      <a:pt x="542068" y="465588"/>
                    </a:cubicBezTo>
                    <a:cubicBezTo>
                      <a:pt x="533863" y="467166"/>
                      <a:pt x="527934" y="474348"/>
                      <a:pt x="527934" y="482702"/>
                    </a:cubicBezTo>
                    <a:cubicBezTo>
                      <a:pt x="527934" y="497416"/>
                      <a:pt x="515965" y="509384"/>
                      <a:pt x="501255" y="509384"/>
                    </a:cubicBezTo>
                    <a:lnTo>
                      <a:pt x="398675" y="509384"/>
                    </a:lnTo>
                    <a:cubicBezTo>
                      <a:pt x="383962" y="509384"/>
                      <a:pt x="371995" y="497414"/>
                      <a:pt x="371995" y="482702"/>
                    </a:cubicBezTo>
                    <a:cubicBezTo>
                      <a:pt x="371995" y="472942"/>
                      <a:pt x="363908" y="465066"/>
                      <a:pt x="354160" y="465275"/>
                    </a:cubicBezTo>
                    <a:lnTo>
                      <a:pt x="91837" y="465275"/>
                    </a:lnTo>
                    <a:lnTo>
                      <a:pt x="91837" y="58545"/>
                    </a:lnTo>
                    <a:close/>
                    <a:moveTo>
                      <a:pt x="865066" y="516928"/>
                    </a:moveTo>
                    <a:lnTo>
                      <a:pt x="865066" y="516928"/>
                    </a:lnTo>
                    <a:cubicBezTo>
                      <a:pt x="865066" y="545123"/>
                      <a:pt x="842127" y="568058"/>
                      <a:pt x="813936" y="568058"/>
                    </a:cubicBezTo>
                    <a:lnTo>
                      <a:pt x="85992" y="568058"/>
                    </a:lnTo>
                    <a:cubicBezTo>
                      <a:pt x="57799" y="568058"/>
                      <a:pt x="34862" y="545123"/>
                      <a:pt x="34862" y="516928"/>
                    </a:cubicBezTo>
                    <a:lnTo>
                      <a:pt x="34862" y="500140"/>
                    </a:lnTo>
                    <a:lnTo>
                      <a:pt x="339647" y="500140"/>
                    </a:lnTo>
                    <a:cubicBezTo>
                      <a:pt x="347182" y="525611"/>
                      <a:pt x="370793" y="544247"/>
                      <a:pt x="398673" y="544247"/>
                    </a:cubicBezTo>
                    <a:lnTo>
                      <a:pt x="501253" y="544247"/>
                    </a:lnTo>
                    <a:cubicBezTo>
                      <a:pt x="529133" y="544247"/>
                      <a:pt x="552744" y="525609"/>
                      <a:pt x="560281" y="500140"/>
                    </a:cubicBezTo>
                    <a:lnTo>
                      <a:pt x="865068" y="500140"/>
                    </a:lnTo>
                    <a:lnTo>
                      <a:pt x="865068" y="516928"/>
                    </a:lnTo>
                    <a:close/>
                  </a:path>
                </a:pathLst>
              </a:custGeom>
              <a:solidFill>
                <a:schemeClr val="tx1"/>
              </a:solidFill>
              <a:ln w="1749"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21003769-1B8E-45B9-89D3-050917B317A9}"/>
                  </a:ext>
                </a:extLst>
              </p:cNvPr>
              <p:cNvSpPr/>
              <p:nvPr/>
            </p:nvSpPr>
            <p:spPr>
              <a:xfrm>
                <a:off x="7663839" y="2139132"/>
                <a:ext cx="160537" cy="160540"/>
              </a:xfrm>
              <a:custGeom>
                <a:avLst/>
                <a:gdLst>
                  <a:gd name="connsiteX0" fmla="*/ 154865 w 160537"/>
                  <a:gd name="connsiteY0" fmla="*/ 5672 h 160540"/>
                  <a:gd name="connsiteX1" fmla="*/ 127474 w 160537"/>
                  <a:gd name="connsiteY1" fmla="*/ 5672 h 160540"/>
                  <a:gd name="connsiteX2" fmla="*/ 5672 w 160537"/>
                  <a:gd name="connsiteY2" fmla="*/ 127479 h 160540"/>
                  <a:gd name="connsiteX3" fmla="*/ 5672 w 160537"/>
                  <a:gd name="connsiteY3" fmla="*/ 154869 h 160540"/>
                  <a:gd name="connsiteX4" fmla="*/ 19366 w 160537"/>
                  <a:gd name="connsiteY4" fmla="*/ 160541 h 160540"/>
                  <a:gd name="connsiteX5" fmla="*/ 33060 w 160537"/>
                  <a:gd name="connsiteY5" fmla="*/ 154869 h 160540"/>
                  <a:gd name="connsiteX6" fmla="*/ 154865 w 160537"/>
                  <a:gd name="connsiteY6" fmla="*/ 33064 h 160540"/>
                  <a:gd name="connsiteX7" fmla="*/ 154865 w 160537"/>
                  <a:gd name="connsiteY7" fmla="*/ 5672 h 1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37" h="160540">
                    <a:moveTo>
                      <a:pt x="154865" y="5672"/>
                    </a:moveTo>
                    <a:cubicBezTo>
                      <a:pt x="147300" y="-1891"/>
                      <a:pt x="135041" y="-1891"/>
                      <a:pt x="127474" y="5672"/>
                    </a:cubicBezTo>
                    <a:lnTo>
                      <a:pt x="5672" y="127479"/>
                    </a:lnTo>
                    <a:cubicBezTo>
                      <a:pt x="-1891" y="135042"/>
                      <a:pt x="-1891" y="147306"/>
                      <a:pt x="5672" y="154869"/>
                    </a:cubicBezTo>
                    <a:cubicBezTo>
                      <a:pt x="9455" y="158651"/>
                      <a:pt x="14412" y="160541"/>
                      <a:pt x="19366" y="160541"/>
                    </a:cubicBezTo>
                    <a:cubicBezTo>
                      <a:pt x="24323" y="160541"/>
                      <a:pt x="29278" y="158648"/>
                      <a:pt x="33060" y="154869"/>
                    </a:cubicBezTo>
                    <a:lnTo>
                      <a:pt x="154865" y="33064"/>
                    </a:lnTo>
                    <a:cubicBezTo>
                      <a:pt x="162429" y="25501"/>
                      <a:pt x="162429" y="13237"/>
                      <a:pt x="154865" y="5672"/>
                    </a:cubicBezTo>
                    <a:close/>
                  </a:path>
                </a:pathLst>
              </a:custGeom>
              <a:solidFill>
                <a:schemeClr val="tx1"/>
              </a:solidFill>
              <a:ln w="1749"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5453A9E5-20DD-49C7-920A-CD2837106406}"/>
                  </a:ext>
                </a:extLst>
              </p:cNvPr>
              <p:cNvSpPr/>
              <p:nvPr/>
            </p:nvSpPr>
            <p:spPr>
              <a:xfrm>
                <a:off x="7809314" y="2209720"/>
                <a:ext cx="87256" cy="87258"/>
              </a:xfrm>
              <a:custGeom>
                <a:avLst/>
                <a:gdLst>
                  <a:gd name="connsiteX0" fmla="*/ 81585 w 87256"/>
                  <a:gd name="connsiteY0" fmla="*/ 5672 h 87258"/>
                  <a:gd name="connsiteX1" fmla="*/ 54195 w 87256"/>
                  <a:gd name="connsiteY1" fmla="*/ 5672 h 87258"/>
                  <a:gd name="connsiteX2" fmla="*/ 5672 w 87256"/>
                  <a:gd name="connsiteY2" fmla="*/ 54195 h 87258"/>
                  <a:gd name="connsiteX3" fmla="*/ 5672 w 87256"/>
                  <a:gd name="connsiteY3" fmla="*/ 81586 h 87258"/>
                  <a:gd name="connsiteX4" fmla="*/ 19366 w 87256"/>
                  <a:gd name="connsiteY4" fmla="*/ 87258 h 87258"/>
                  <a:gd name="connsiteX5" fmla="*/ 33061 w 87256"/>
                  <a:gd name="connsiteY5" fmla="*/ 81586 h 87258"/>
                  <a:gd name="connsiteX6" fmla="*/ 81583 w 87256"/>
                  <a:gd name="connsiteY6" fmla="*/ 33064 h 87258"/>
                  <a:gd name="connsiteX7" fmla="*/ 81585 w 87256"/>
                  <a:gd name="connsiteY7" fmla="*/ 5672 h 8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56" h="87258">
                    <a:moveTo>
                      <a:pt x="81585" y="5672"/>
                    </a:moveTo>
                    <a:cubicBezTo>
                      <a:pt x="74020" y="-1891"/>
                      <a:pt x="61760" y="-1891"/>
                      <a:pt x="54195" y="5672"/>
                    </a:cubicBezTo>
                    <a:lnTo>
                      <a:pt x="5672" y="54195"/>
                    </a:lnTo>
                    <a:cubicBezTo>
                      <a:pt x="-1891" y="61758"/>
                      <a:pt x="-1891" y="74021"/>
                      <a:pt x="5672" y="81586"/>
                    </a:cubicBezTo>
                    <a:cubicBezTo>
                      <a:pt x="9455" y="85369"/>
                      <a:pt x="14412" y="87258"/>
                      <a:pt x="19366" y="87258"/>
                    </a:cubicBezTo>
                    <a:cubicBezTo>
                      <a:pt x="24325" y="87258"/>
                      <a:pt x="29278" y="85369"/>
                      <a:pt x="33061" y="81586"/>
                    </a:cubicBezTo>
                    <a:lnTo>
                      <a:pt x="81583" y="33064"/>
                    </a:lnTo>
                    <a:cubicBezTo>
                      <a:pt x="89148" y="25501"/>
                      <a:pt x="89148" y="13237"/>
                      <a:pt x="81585" y="5672"/>
                    </a:cubicBezTo>
                    <a:close/>
                  </a:path>
                </a:pathLst>
              </a:custGeom>
              <a:solidFill>
                <a:schemeClr val="tx1"/>
              </a:solidFill>
              <a:ln w="1749" cap="flat">
                <a:noFill/>
                <a:prstDash val="solid"/>
                <a:miter/>
              </a:ln>
            </p:spPr>
            <p:txBody>
              <a:bodyPr rtlCol="0" anchor="ctr"/>
              <a:lstStyle/>
              <a:p>
                <a:endParaRPr lang="en-US" dirty="0"/>
              </a:p>
            </p:txBody>
          </p:sp>
        </p:grpSp>
        <p:sp>
          <p:nvSpPr>
            <p:cNvPr id="49" name="TextBox 48">
              <a:extLst>
                <a:ext uri="{FF2B5EF4-FFF2-40B4-BE49-F238E27FC236}">
                  <a16:creationId xmlns:a16="http://schemas.microsoft.com/office/drawing/2014/main" id="{ADC01C0B-4CE4-495C-BF4E-EA6809FFB405}"/>
                </a:ext>
              </a:extLst>
            </p:cNvPr>
            <p:cNvSpPr txBox="1"/>
            <p:nvPr/>
          </p:nvSpPr>
          <p:spPr>
            <a:xfrm>
              <a:off x="7166432" y="2635331"/>
              <a:ext cx="1247136" cy="215444"/>
            </a:xfrm>
            <a:prstGeom prst="rect">
              <a:avLst/>
            </a:prstGeom>
            <a:noFill/>
          </p:spPr>
          <p:txBody>
            <a:bodyPr wrap="none" lIns="0" tIns="0" rIns="0" bIns="0" rtlCol="0">
              <a:spAutoFit/>
            </a:bodyPr>
            <a:lstStyle/>
            <a:p>
              <a:pPr algn="ctr">
                <a:lnSpc>
                  <a:spcPct val="100000"/>
                </a:lnSpc>
                <a:spcBef>
                  <a:spcPts val="1200"/>
                </a:spcBef>
                <a:buClr>
                  <a:schemeClr val="tx1"/>
                </a:buClr>
                <a:buSzPct val="100000"/>
              </a:pPr>
              <a:r>
                <a:rPr lang="en-US" sz="1400" dirty="0"/>
                <a:t>Local computer</a:t>
              </a:r>
            </a:p>
          </p:txBody>
        </p:sp>
        <p:sp>
          <p:nvSpPr>
            <p:cNvPr id="50" name="TextBox 49">
              <a:extLst>
                <a:ext uri="{FF2B5EF4-FFF2-40B4-BE49-F238E27FC236}">
                  <a16:creationId xmlns:a16="http://schemas.microsoft.com/office/drawing/2014/main" id="{41968D01-BB3C-43C5-A28E-B441BBF7A1AE}"/>
                </a:ext>
              </a:extLst>
            </p:cNvPr>
            <p:cNvSpPr txBox="1"/>
            <p:nvPr/>
          </p:nvSpPr>
          <p:spPr>
            <a:xfrm>
              <a:off x="5320722" y="2524805"/>
              <a:ext cx="1473930" cy="430887"/>
            </a:xfrm>
            <a:prstGeom prst="rect">
              <a:avLst/>
            </a:prstGeom>
            <a:noFill/>
          </p:spPr>
          <p:txBody>
            <a:bodyPr wrap="none" lIns="0" tIns="0" rIns="0" bIns="0" rtlCol="0">
              <a:spAutoFit/>
            </a:bodyPr>
            <a:lstStyle/>
            <a:p>
              <a:pPr algn="ctr">
                <a:lnSpc>
                  <a:spcPct val="100000"/>
                </a:lnSpc>
                <a:buClr>
                  <a:schemeClr val="tx1"/>
                </a:buClr>
                <a:buSzPct val="100000"/>
              </a:pPr>
              <a:r>
                <a:rPr lang="en-US" sz="1400" dirty="0"/>
                <a:t>Remote desktop</a:t>
              </a:r>
            </a:p>
            <a:p>
              <a:pPr algn="ctr">
                <a:lnSpc>
                  <a:spcPct val="100000"/>
                </a:lnSpc>
                <a:buClr>
                  <a:schemeClr val="tx1"/>
                </a:buClr>
                <a:buSzPct val="100000"/>
              </a:pPr>
              <a:r>
                <a:rPr lang="en-US" sz="1400" dirty="0"/>
                <a:t>Remote assistance</a:t>
              </a:r>
            </a:p>
          </p:txBody>
        </p:sp>
        <p:sp>
          <p:nvSpPr>
            <p:cNvPr id="73" name="Freeform: Shape 72">
              <a:extLst>
                <a:ext uri="{FF2B5EF4-FFF2-40B4-BE49-F238E27FC236}">
                  <a16:creationId xmlns:a16="http://schemas.microsoft.com/office/drawing/2014/main" id="{0010256C-8C01-422F-AFF3-38FAE4E8DA41}"/>
                </a:ext>
              </a:extLst>
            </p:cNvPr>
            <p:cNvSpPr/>
            <p:nvPr/>
          </p:nvSpPr>
          <p:spPr>
            <a:xfrm>
              <a:off x="5514767" y="1749477"/>
              <a:ext cx="1073626" cy="699178"/>
            </a:xfrm>
            <a:custGeom>
              <a:avLst/>
              <a:gdLst>
                <a:gd name="connsiteX0" fmla="*/ 674144 w 1073626"/>
                <a:gd name="connsiteY0" fmla="*/ -952 h 699178"/>
                <a:gd name="connsiteX1" fmla="*/ 948786 w 1073626"/>
                <a:gd name="connsiteY1" fmla="*/ 273691 h 699178"/>
                <a:gd name="connsiteX2" fmla="*/ 944108 w 1073626"/>
                <a:gd name="connsiteY2" fmla="*/ 313877 h 699178"/>
                <a:gd name="connsiteX3" fmla="*/ 1073627 w 1073626"/>
                <a:gd name="connsiteY3" fmla="*/ 498411 h 699178"/>
                <a:gd name="connsiteX4" fmla="*/ 873867 w 1073626"/>
                <a:gd name="connsiteY4" fmla="*/ 698226 h 699178"/>
                <a:gd name="connsiteX5" fmla="*/ 199742 w 1073626"/>
                <a:gd name="connsiteY5" fmla="*/ 698226 h 699178"/>
                <a:gd name="connsiteX6" fmla="*/ 0 w 1073626"/>
                <a:gd name="connsiteY6" fmla="*/ 498411 h 699178"/>
                <a:gd name="connsiteX7" fmla="*/ 137339 w 1073626"/>
                <a:gd name="connsiteY7" fmla="*/ 311150 h 699178"/>
                <a:gd name="connsiteX8" fmla="*/ 349561 w 1073626"/>
                <a:gd name="connsiteY8" fmla="*/ 98928 h 699178"/>
                <a:gd name="connsiteX9" fmla="*/ 446317 w 1073626"/>
                <a:gd name="connsiteY9" fmla="*/ 124684 h 699178"/>
                <a:gd name="connsiteX10" fmla="*/ 674144 w 1073626"/>
                <a:gd name="connsiteY10" fmla="*/ -952 h 699178"/>
                <a:gd name="connsiteX11" fmla="*/ 674144 w 1073626"/>
                <a:gd name="connsiteY11" fmla="*/ 48988 h 699178"/>
                <a:gd name="connsiteX12" fmla="*/ 475955 w 1073626"/>
                <a:gd name="connsiteY12" fmla="*/ 167580 h 699178"/>
                <a:gd name="connsiteX13" fmla="*/ 442144 w 1073626"/>
                <a:gd name="connsiteY13" fmla="*/ 177802 h 699178"/>
                <a:gd name="connsiteX14" fmla="*/ 440049 w 1073626"/>
                <a:gd name="connsiteY14" fmla="*/ 176538 h 699178"/>
                <a:gd name="connsiteX15" fmla="*/ 349543 w 1073626"/>
                <a:gd name="connsiteY15" fmla="*/ 148849 h 699178"/>
                <a:gd name="connsiteX16" fmla="*/ 187261 w 1073626"/>
                <a:gd name="connsiteY16" fmla="*/ 311132 h 699178"/>
                <a:gd name="connsiteX17" fmla="*/ 188038 w 1073626"/>
                <a:gd name="connsiteY17" fmla="*/ 325183 h 699178"/>
                <a:gd name="connsiteX18" fmla="*/ 168134 w 1073626"/>
                <a:gd name="connsiteY18" fmla="*/ 351716 h 699178"/>
                <a:gd name="connsiteX19" fmla="*/ 49922 w 1073626"/>
                <a:gd name="connsiteY19" fmla="*/ 498393 h 699178"/>
                <a:gd name="connsiteX20" fmla="*/ 199724 w 1073626"/>
                <a:gd name="connsiteY20" fmla="*/ 648195 h 699178"/>
                <a:gd name="connsiteX21" fmla="*/ 873867 w 1073626"/>
                <a:gd name="connsiteY21" fmla="*/ 648195 h 699178"/>
                <a:gd name="connsiteX22" fmla="*/ 1023687 w 1073626"/>
                <a:gd name="connsiteY22" fmla="*/ 498393 h 699178"/>
                <a:gd name="connsiteX23" fmla="*/ 911327 w 1073626"/>
                <a:gd name="connsiteY23" fmla="*/ 353270 h 699178"/>
                <a:gd name="connsiteX24" fmla="*/ 893374 w 1073626"/>
                <a:gd name="connsiteY24" fmla="*/ 323233 h 699178"/>
                <a:gd name="connsiteX25" fmla="*/ 898846 w 1073626"/>
                <a:gd name="connsiteY25" fmla="*/ 273691 h 699178"/>
                <a:gd name="connsiteX26" fmla="*/ 674144 w 1073626"/>
                <a:gd name="connsiteY26" fmla="*/ 48988 h 699178"/>
                <a:gd name="connsiteX27" fmla="*/ 674144 w 1073626"/>
                <a:gd name="connsiteY27" fmla="*/ 48988 h 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3626" h="699178">
                  <a:moveTo>
                    <a:pt x="674144" y="-952"/>
                  </a:moveTo>
                  <a:cubicBezTo>
                    <a:pt x="825517" y="-952"/>
                    <a:pt x="948786" y="122300"/>
                    <a:pt x="948786" y="273691"/>
                  </a:cubicBezTo>
                  <a:cubicBezTo>
                    <a:pt x="948786" y="287544"/>
                    <a:pt x="946095" y="300603"/>
                    <a:pt x="944108" y="313877"/>
                  </a:cubicBezTo>
                  <a:cubicBezTo>
                    <a:pt x="1019352" y="342523"/>
                    <a:pt x="1073627" y="413269"/>
                    <a:pt x="1073627" y="498411"/>
                  </a:cubicBezTo>
                  <a:cubicBezTo>
                    <a:pt x="1073627" y="608641"/>
                    <a:pt x="984115" y="698226"/>
                    <a:pt x="873867" y="698226"/>
                  </a:cubicBezTo>
                  <a:lnTo>
                    <a:pt x="199742" y="698226"/>
                  </a:lnTo>
                  <a:cubicBezTo>
                    <a:pt x="89513" y="698226"/>
                    <a:pt x="0" y="608641"/>
                    <a:pt x="0" y="498411"/>
                  </a:cubicBezTo>
                  <a:cubicBezTo>
                    <a:pt x="0" y="410380"/>
                    <a:pt x="58031" y="337628"/>
                    <a:pt x="137339" y="311150"/>
                  </a:cubicBezTo>
                  <a:cubicBezTo>
                    <a:pt x="137339" y="194238"/>
                    <a:pt x="232650" y="98928"/>
                    <a:pt x="349561" y="98928"/>
                  </a:cubicBezTo>
                  <a:cubicBezTo>
                    <a:pt x="384781" y="98928"/>
                    <a:pt x="417057" y="109422"/>
                    <a:pt x="446317" y="124684"/>
                  </a:cubicBezTo>
                  <a:cubicBezTo>
                    <a:pt x="495353" y="49765"/>
                    <a:pt x="578075" y="-952"/>
                    <a:pt x="674144" y="-952"/>
                  </a:cubicBezTo>
                  <a:close/>
                  <a:moveTo>
                    <a:pt x="674144" y="48988"/>
                  </a:moveTo>
                  <a:cubicBezTo>
                    <a:pt x="588244" y="48988"/>
                    <a:pt x="513848" y="96996"/>
                    <a:pt x="475955" y="167580"/>
                  </a:cubicBezTo>
                  <a:cubicBezTo>
                    <a:pt x="469453" y="179735"/>
                    <a:pt x="454318" y="184323"/>
                    <a:pt x="442144" y="177802"/>
                  </a:cubicBezTo>
                  <a:cubicBezTo>
                    <a:pt x="441422" y="177423"/>
                    <a:pt x="440736" y="176990"/>
                    <a:pt x="440049" y="176538"/>
                  </a:cubicBezTo>
                  <a:cubicBezTo>
                    <a:pt x="414095" y="159019"/>
                    <a:pt x="383264" y="148849"/>
                    <a:pt x="349543" y="148849"/>
                  </a:cubicBezTo>
                  <a:cubicBezTo>
                    <a:pt x="259615" y="148849"/>
                    <a:pt x="187261" y="221222"/>
                    <a:pt x="187261" y="311132"/>
                  </a:cubicBezTo>
                  <a:cubicBezTo>
                    <a:pt x="187261" y="315756"/>
                    <a:pt x="187622" y="320254"/>
                    <a:pt x="188038" y="325183"/>
                  </a:cubicBezTo>
                  <a:cubicBezTo>
                    <a:pt x="189085" y="337773"/>
                    <a:pt x="180524" y="349169"/>
                    <a:pt x="168134" y="351716"/>
                  </a:cubicBezTo>
                  <a:cubicBezTo>
                    <a:pt x="100259" y="366021"/>
                    <a:pt x="49922" y="425750"/>
                    <a:pt x="49922" y="498393"/>
                  </a:cubicBezTo>
                  <a:cubicBezTo>
                    <a:pt x="49922" y="581820"/>
                    <a:pt x="116298" y="648195"/>
                    <a:pt x="199724" y="648195"/>
                  </a:cubicBezTo>
                  <a:lnTo>
                    <a:pt x="873867" y="648195"/>
                  </a:lnTo>
                  <a:cubicBezTo>
                    <a:pt x="957293" y="648195"/>
                    <a:pt x="1023687" y="581820"/>
                    <a:pt x="1023687" y="498393"/>
                  </a:cubicBezTo>
                  <a:cubicBezTo>
                    <a:pt x="1023687" y="427918"/>
                    <a:pt x="976095" y="369759"/>
                    <a:pt x="911327" y="353270"/>
                  </a:cubicBezTo>
                  <a:cubicBezTo>
                    <a:pt x="898142" y="349838"/>
                    <a:pt x="890159" y="336454"/>
                    <a:pt x="893374" y="323233"/>
                  </a:cubicBezTo>
                  <a:cubicBezTo>
                    <a:pt x="897022" y="307122"/>
                    <a:pt x="898846" y="290831"/>
                    <a:pt x="898846" y="273691"/>
                  </a:cubicBezTo>
                  <a:cubicBezTo>
                    <a:pt x="898846" y="149284"/>
                    <a:pt x="798515" y="48988"/>
                    <a:pt x="674144" y="48988"/>
                  </a:cubicBezTo>
                  <a:lnTo>
                    <a:pt x="674144" y="48988"/>
                  </a:lnTo>
                  <a:close/>
                </a:path>
              </a:pathLst>
            </a:custGeom>
            <a:solidFill>
              <a:schemeClr val="tx1"/>
            </a:solidFill>
            <a:ln w="18053" cap="flat">
              <a:noFill/>
              <a:prstDash val="solid"/>
              <a:miter/>
            </a:ln>
          </p:spPr>
          <p:txBody>
            <a:bodyPr rtlCol="0" anchor="ctr"/>
            <a:lstStyle/>
            <a:p>
              <a:endParaRPr lang="en-US" dirty="0"/>
            </a:p>
          </p:txBody>
        </p:sp>
        <p:sp>
          <p:nvSpPr>
            <p:cNvPr id="89" name="Freeform 5">
              <a:extLst>
                <a:ext uri="{FF2B5EF4-FFF2-40B4-BE49-F238E27FC236}">
                  <a16:creationId xmlns:a16="http://schemas.microsoft.com/office/drawing/2014/main" id="{3B568E7D-F48E-43B7-859B-A3EDEEAFAFF8}"/>
                </a:ext>
              </a:extLst>
            </p:cNvPr>
            <p:cNvSpPr>
              <a:spLocks/>
            </p:cNvSpPr>
            <p:nvPr/>
          </p:nvSpPr>
          <p:spPr bwMode="auto">
            <a:xfrm>
              <a:off x="6816303" y="2140447"/>
              <a:ext cx="360682" cy="307538"/>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5">
              <a:extLst>
                <a:ext uri="{FF2B5EF4-FFF2-40B4-BE49-F238E27FC236}">
                  <a16:creationId xmlns:a16="http://schemas.microsoft.com/office/drawing/2014/main" id="{02DCCDA5-F4C1-4BD5-8378-E3CFFBC7D894}"/>
                </a:ext>
              </a:extLst>
            </p:cNvPr>
            <p:cNvSpPr>
              <a:spLocks/>
            </p:cNvSpPr>
            <p:nvPr/>
          </p:nvSpPr>
          <p:spPr bwMode="auto">
            <a:xfrm flipH="1">
              <a:off x="4955182" y="2140447"/>
              <a:ext cx="360682" cy="307538"/>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5271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ive Cyber Readiness Practices to Boost Your Cybersecurity">
            <a:hlinkClick r:id="" action="ppaction://media"/>
            <a:extLst>
              <a:ext uri="{FF2B5EF4-FFF2-40B4-BE49-F238E27FC236}">
                <a16:creationId xmlns:a16="http://schemas.microsoft.com/office/drawing/2014/main" id="{C97B5BB9-E934-A2AB-9E04-4EADFAD0BCBE}"/>
              </a:ext>
            </a:extLst>
          </p:cNvPr>
          <p:cNvPicPr>
            <a:picLocks noRot="1" noChangeAspect="1"/>
          </p:cNvPicPr>
          <p:nvPr>
            <a:videoFile r:link="rId1"/>
          </p:nvPr>
        </p:nvPicPr>
        <p:blipFill>
          <a:blip r:embed="rId3"/>
          <a:stretch>
            <a:fillRect/>
          </a:stretch>
        </p:blipFill>
        <p:spPr>
          <a:xfrm>
            <a:off x="758283" y="542358"/>
            <a:ext cx="10218201" cy="5773284"/>
          </a:xfrm>
          <a:prstGeom prst="rect">
            <a:avLst/>
          </a:prstGeom>
        </p:spPr>
      </p:pic>
    </p:spTree>
    <p:extLst>
      <p:ext uri="{BB962C8B-B14F-4D97-AF65-F5344CB8AC3E}">
        <p14:creationId xmlns:p14="http://schemas.microsoft.com/office/powerpoint/2010/main" val="6557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ADD8C4-B072-4034-9CCD-0EB4D50D7E90}"/>
              </a:ext>
            </a:extLst>
          </p:cNvPr>
          <p:cNvSpPr>
            <a:spLocks noGrp="1"/>
          </p:cNvSpPr>
          <p:nvPr>
            <p:ph type="body" sz="quarter" idx="13"/>
          </p:nvPr>
        </p:nvSpPr>
        <p:spPr/>
        <p:txBody>
          <a:bodyPr/>
          <a:lstStyle/>
          <a:p>
            <a:r>
              <a:rPr lang="en-US" dirty="0"/>
              <a:t>By-the-numbers</a:t>
            </a:r>
          </a:p>
        </p:txBody>
      </p:sp>
    </p:spTree>
    <p:extLst>
      <p:ext uri="{BB962C8B-B14F-4D97-AF65-F5344CB8AC3E}">
        <p14:creationId xmlns:p14="http://schemas.microsoft.com/office/powerpoint/2010/main" val="335086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DBB8-AF2D-474A-8EC5-764C535F5AF5}"/>
              </a:ext>
            </a:extLst>
          </p:cNvPr>
          <p:cNvSpPr>
            <a:spLocks noGrp="1"/>
          </p:cNvSpPr>
          <p:nvPr>
            <p:ph type="title"/>
          </p:nvPr>
        </p:nvSpPr>
        <p:spPr/>
        <p:txBody>
          <a:bodyPr/>
          <a:lstStyle/>
          <a:p>
            <a:r>
              <a:rPr lang="en-US" dirty="0"/>
              <a:t>Cyber claims &amp; incidents</a:t>
            </a:r>
          </a:p>
        </p:txBody>
      </p:sp>
      <p:sp>
        <p:nvSpPr>
          <p:cNvPr id="25" name="TextBox 24">
            <a:extLst>
              <a:ext uri="{FF2B5EF4-FFF2-40B4-BE49-F238E27FC236}">
                <a16:creationId xmlns:a16="http://schemas.microsoft.com/office/drawing/2014/main" id="{ADDB96AF-C6D9-4222-8BB0-5CD0CF790E30}"/>
              </a:ext>
            </a:extLst>
          </p:cNvPr>
          <p:cNvSpPr txBox="1"/>
          <p:nvPr/>
        </p:nvSpPr>
        <p:spPr>
          <a:xfrm>
            <a:off x="2246970" y="4982551"/>
            <a:ext cx="7698061" cy="646331"/>
          </a:xfrm>
          <a:prstGeom prst="rect">
            <a:avLst/>
          </a:prstGeom>
          <a:solidFill>
            <a:schemeClr val="accent1">
              <a:alpha val="90000"/>
            </a:schemeClr>
          </a:solidFill>
        </p:spPr>
        <p:txBody>
          <a:bodyPr wrap="square">
            <a:spAutoFit/>
          </a:bodyPr>
          <a:lstStyle/>
          <a:p>
            <a:pPr algn="ctr"/>
            <a:r>
              <a:rPr lang="en-US" sz="1800" dirty="0">
                <a:solidFill>
                  <a:schemeClr val="bg1"/>
                </a:solidFill>
              </a:rPr>
              <a:t>Many cybersecurity breaches involve human error — failure to patch, misconfiguration of security applications or clicking on malicious links</a:t>
            </a:r>
          </a:p>
        </p:txBody>
      </p:sp>
      <p:grpSp>
        <p:nvGrpSpPr>
          <p:cNvPr id="1027" name="Group 1026">
            <a:extLst>
              <a:ext uri="{FF2B5EF4-FFF2-40B4-BE49-F238E27FC236}">
                <a16:creationId xmlns:a16="http://schemas.microsoft.com/office/drawing/2014/main" id="{F56340B7-9F9E-482C-A760-B5A3BBB27DD6}"/>
              </a:ext>
            </a:extLst>
          </p:cNvPr>
          <p:cNvGrpSpPr/>
          <p:nvPr/>
        </p:nvGrpSpPr>
        <p:grpSpPr>
          <a:xfrm>
            <a:off x="5735287" y="1659333"/>
            <a:ext cx="2291846" cy="2736407"/>
            <a:chOff x="5603618" y="1659333"/>
            <a:chExt cx="2291846" cy="2736407"/>
          </a:xfrm>
        </p:grpSpPr>
        <p:sp>
          <p:nvSpPr>
            <p:cNvPr id="21" name="TextBox 20">
              <a:extLst>
                <a:ext uri="{FF2B5EF4-FFF2-40B4-BE49-F238E27FC236}">
                  <a16:creationId xmlns:a16="http://schemas.microsoft.com/office/drawing/2014/main" id="{F2013D81-AE89-473A-91D4-2D190BB8A55F}"/>
                </a:ext>
              </a:extLst>
            </p:cNvPr>
            <p:cNvSpPr txBox="1"/>
            <p:nvPr/>
          </p:nvSpPr>
          <p:spPr>
            <a:xfrm>
              <a:off x="5719240" y="3195411"/>
              <a:ext cx="2060605" cy="1200329"/>
            </a:xfrm>
            <a:prstGeom prst="rect">
              <a:avLst/>
            </a:prstGeom>
            <a:noFill/>
          </p:spPr>
          <p:txBody>
            <a:bodyPr wrap="square">
              <a:spAutoFit/>
            </a:bodyPr>
            <a:lstStyle/>
            <a:p>
              <a:pPr algn="ctr"/>
              <a:r>
                <a:rPr lang="en-US" sz="1800" dirty="0"/>
                <a:t>of </a:t>
              </a:r>
              <a:r>
                <a:rPr lang="en-US" dirty="0"/>
                <a:t>breaches attributed to leveraged credentials</a:t>
              </a:r>
              <a:endParaRPr lang="en-US" sz="1800" baseline="30000" dirty="0"/>
            </a:p>
          </p:txBody>
        </p:sp>
        <p:sp>
          <p:nvSpPr>
            <p:cNvPr id="26" name="Oval 25">
              <a:extLst>
                <a:ext uri="{FF2B5EF4-FFF2-40B4-BE49-F238E27FC236}">
                  <a16:creationId xmlns:a16="http://schemas.microsoft.com/office/drawing/2014/main" id="{48DD28DE-B75A-42BF-BB30-6D9222906572}"/>
                </a:ext>
              </a:extLst>
            </p:cNvPr>
            <p:cNvSpPr/>
            <p:nvPr/>
          </p:nvSpPr>
          <p:spPr>
            <a:xfrm>
              <a:off x="6328790" y="2151600"/>
              <a:ext cx="841504" cy="841504"/>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2200" dirty="0">
                  <a:solidFill>
                    <a:schemeClr val="bg1"/>
                  </a:solidFill>
                </a:rPr>
                <a:t> 61%</a:t>
              </a:r>
            </a:p>
          </p:txBody>
        </p:sp>
        <p:sp>
          <p:nvSpPr>
            <p:cNvPr id="28" name="TextBox 27">
              <a:extLst>
                <a:ext uri="{FF2B5EF4-FFF2-40B4-BE49-F238E27FC236}">
                  <a16:creationId xmlns:a16="http://schemas.microsoft.com/office/drawing/2014/main" id="{C88B7AB1-022B-47F5-A625-410ACB07FB73}"/>
                </a:ext>
              </a:extLst>
            </p:cNvPr>
            <p:cNvSpPr txBox="1"/>
            <p:nvPr/>
          </p:nvSpPr>
          <p:spPr>
            <a:xfrm>
              <a:off x="5603618" y="1659333"/>
              <a:ext cx="2291846" cy="276999"/>
            </a:xfrm>
            <a:prstGeom prst="rect">
              <a:avLst/>
            </a:prstGeom>
            <a:noFill/>
          </p:spPr>
          <p:txBody>
            <a:bodyPr wrap="none" lIns="0" tIns="0" rIns="0" bIns="0" rtlCol="0">
              <a:spAutoFit/>
            </a:bodyPr>
            <a:lstStyle/>
            <a:p>
              <a:pPr algn="ctr">
                <a:lnSpc>
                  <a:spcPct val="100000"/>
                </a:lnSpc>
                <a:spcBef>
                  <a:spcPts val="1200"/>
                </a:spcBef>
                <a:buClr>
                  <a:schemeClr val="tx1"/>
                </a:buClr>
                <a:buSzPct val="100000"/>
              </a:pPr>
              <a:r>
                <a:rPr lang="en-US" dirty="0">
                  <a:solidFill>
                    <a:schemeClr val="accent5"/>
                  </a:solidFill>
                </a:rPr>
                <a:t>2021</a:t>
              </a:r>
              <a:r>
                <a:rPr lang="en-US" dirty="0"/>
                <a:t> Verizon reported</a:t>
              </a:r>
            </a:p>
          </p:txBody>
        </p:sp>
      </p:grpSp>
      <p:grpSp>
        <p:nvGrpSpPr>
          <p:cNvPr id="1028" name="Group 1027">
            <a:extLst>
              <a:ext uri="{FF2B5EF4-FFF2-40B4-BE49-F238E27FC236}">
                <a16:creationId xmlns:a16="http://schemas.microsoft.com/office/drawing/2014/main" id="{5A28A021-BE12-4657-B624-EAD1EA24A1E9}"/>
              </a:ext>
            </a:extLst>
          </p:cNvPr>
          <p:cNvGrpSpPr/>
          <p:nvPr/>
        </p:nvGrpSpPr>
        <p:grpSpPr>
          <a:xfrm>
            <a:off x="8985450" y="1659333"/>
            <a:ext cx="2226572" cy="2459408"/>
            <a:chOff x="8544385" y="1659333"/>
            <a:chExt cx="2226572" cy="2459408"/>
          </a:xfrm>
        </p:grpSpPr>
        <p:sp>
          <p:nvSpPr>
            <p:cNvPr id="23" name="TextBox 22">
              <a:extLst>
                <a:ext uri="{FF2B5EF4-FFF2-40B4-BE49-F238E27FC236}">
                  <a16:creationId xmlns:a16="http://schemas.microsoft.com/office/drawing/2014/main" id="{CF581030-F111-444F-BA7D-847743EA5C80}"/>
                </a:ext>
              </a:extLst>
            </p:cNvPr>
            <p:cNvSpPr txBox="1"/>
            <p:nvPr/>
          </p:nvSpPr>
          <p:spPr>
            <a:xfrm>
              <a:off x="8627369" y="3195411"/>
              <a:ext cx="2060604" cy="923330"/>
            </a:xfrm>
            <a:prstGeom prst="rect">
              <a:avLst/>
            </a:prstGeom>
            <a:noFill/>
          </p:spPr>
          <p:txBody>
            <a:bodyPr wrap="square">
              <a:spAutoFit/>
            </a:bodyPr>
            <a:lstStyle/>
            <a:p>
              <a:pPr algn="ctr"/>
              <a:r>
                <a:rPr lang="en-US" sz="1800" dirty="0"/>
                <a:t>of compromised accounts did not use MFA</a:t>
              </a:r>
              <a:endParaRPr lang="en-US" sz="1800" baseline="30000" dirty="0"/>
            </a:p>
          </p:txBody>
        </p:sp>
        <p:sp>
          <p:nvSpPr>
            <p:cNvPr id="29" name="Oval 28">
              <a:extLst>
                <a:ext uri="{FF2B5EF4-FFF2-40B4-BE49-F238E27FC236}">
                  <a16:creationId xmlns:a16="http://schemas.microsoft.com/office/drawing/2014/main" id="{0F2328AC-08FF-4329-A78F-35B5722BD353}"/>
                </a:ext>
              </a:extLst>
            </p:cNvPr>
            <p:cNvSpPr/>
            <p:nvPr/>
          </p:nvSpPr>
          <p:spPr>
            <a:xfrm>
              <a:off x="9236919" y="2151600"/>
              <a:ext cx="841504" cy="841504"/>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2200" dirty="0">
                  <a:solidFill>
                    <a:schemeClr val="bg1"/>
                  </a:solidFill>
                </a:rPr>
                <a:t>99</a:t>
              </a:r>
              <a:r>
                <a:rPr lang="en-US" sz="2200" spc="-140" dirty="0">
                  <a:solidFill>
                    <a:schemeClr val="bg1"/>
                  </a:solidFill>
                </a:rPr>
                <a:t>.</a:t>
              </a:r>
              <a:r>
                <a:rPr lang="en-US" sz="2200" dirty="0">
                  <a:solidFill>
                    <a:schemeClr val="bg1"/>
                  </a:solidFill>
                </a:rPr>
                <a:t>9%</a:t>
              </a:r>
            </a:p>
          </p:txBody>
        </p:sp>
        <p:sp>
          <p:nvSpPr>
            <p:cNvPr id="31" name="TextBox 30">
              <a:extLst>
                <a:ext uri="{FF2B5EF4-FFF2-40B4-BE49-F238E27FC236}">
                  <a16:creationId xmlns:a16="http://schemas.microsoft.com/office/drawing/2014/main" id="{D55F4D4C-0EAD-4CCD-AC0D-353251330F73}"/>
                </a:ext>
              </a:extLst>
            </p:cNvPr>
            <p:cNvSpPr txBox="1"/>
            <p:nvPr/>
          </p:nvSpPr>
          <p:spPr>
            <a:xfrm>
              <a:off x="8544385" y="1659333"/>
              <a:ext cx="2226572" cy="276999"/>
            </a:xfrm>
            <a:prstGeom prst="rect">
              <a:avLst/>
            </a:prstGeom>
            <a:noFill/>
          </p:spPr>
          <p:txBody>
            <a:bodyPr wrap="none" lIns="0" tIns="0" rIns="0" bIns="0" rtlCol="0">
              <a:spAutoFit/>
            </a:bodyPr>
            <a:lstStyle/>
            <a:p>
              <a:pPr algn="ctr">
                <a:lnSpc>
                  <a:spcPct val="100000"/>
                </a:lnSpc>
                <a:spcBef>
                  <a:spcPts val="1200"/>
                </a:spcBef>
                <a:buClr>
                  <a:schemeClr val="tx1"/>
                </a:buClr>
                <a:buSzPct val="100000"/>
              </a:pPr>
              <a:r>
                <a:rPr lang="en-US" dirty="0">
                  <a:solidFill>
                    <a:schemeClr val="accent5"/>
                  </a:solidFill>
                </a:rPr>
                <a:t>2020</a:t>
              </a:r>
              <a:r>
                <a:rPr lang="en-US" dirty="0"/>
                <a:t> Microsoft stated</a:t>
              </a:r>
            </a:p>
          </p:txBody>
        </p:sp>
      </p:grpSp>
      <p:cxnSp>
        <p:nvCxnSpPr>
          <p:cNvPr id="1024" name="Straight Connector 1023">
            <a:extLst>
              <a:ext uri="{FF2B5EF4-FFF2-40B4-BE49-F238E27FC236}">
                <a16:creationId xmlns:a16="http://schemas.microsoft.com/office/drawing/2014/main" id="{46DD7235-CD7B-483A-A500-D66CCB777DA7}"/>
              </a:ext>
            </a:extLst>
          </p:cNvPr>
          <p:cNvCxnSpPr/>
          <p:nvPr/>
        </p:nvCxnSpPr>
        <p:spPr>
          <a:xfrm>
            <a:off x="5256130" y="1659333"/>
            <a:ext cx="0" cy="2944940"/>
          </a:xfrm>
          <a:prstGeom prst="line">
            <a:avLst/>
          </a:prstGeom>
          <a:ln w="12700" cap="sq"/>
        </p:spPr>
        <p:style>
          <a:lnRef idx="1">
            <a:schemeClr val="accent1"/>
          </a:lnRef>
          <a:fillRef idx="0">
            <a:schemeClr val="accent1"/>
          </a:fillRef>
          <a:effectRef idx="0">
            <a:schemeClr val="dk1"/>
          </a:effectRef>
          <a:fontRef idx="minor">
            <a:schemeClr val="dk1"/>
          </a:fontRef>
        </p:style>
      </p:cxnSp>
      <p:cxnSp>
        <p:nvCxnSpPr>
          <p:cNvPr id="34" name="Straight Connector 33">
            <a:extLst>
              <a:ext uri="{FF2B5EF4-FFF2-40B4-BE49-F238E27FC236}">
                <a16:creationId xmlns:a16="http://schemas.microsoft.com/office/drawing/2014/main" id="{702FCF64-31A7-46CB-B45D-3FFAF8F4ABD8}"/>
              </a:ext>
            </a:extLst>
          </p:cNvPr>
          <p:cNvCxnSpPr/>
          <p:nvPr/>
        </p:nvCxnSpPr>
        <p:spPr>
          <a:xfrm>
            <a:off x="8506292" y="1555957"/>
            <a:ext cx="0" cy="2944940"/>
          </a:xfrm>
          <a:prstGeom prst="line">
            <a:avLst/>
          </a:prstGeom>
          <a:ln w="12700" cap="sq"/>
        </p:spPr>
        <p:style>
          <a:lnRef idx="1">
            <a:schemeClr val="accent1"/>
          </a:lnRef>
          <a:fillRef idx="0">
            <a:schemeClr val="accent1"/>
          </a:fillRef>
          <a:effectRef idx="0">
            <a:schemeClr val="dk1"/>
          </a:effectRef>
          <a:fontRef idx="minor">
            <a:schemeClr val="dk1"/>
          </a:fontRef>
        </p:style>
      </p:cxnSp>
      <p:grpSp>
        <p:nvGrpSpPr>
          <p:cNvPr id="1025" name="Group 1024">
            <a:extLst>
              <a:ext uri="{FF2B5EF4-FFF2-40B4-BE49-F238E27FC236}">
                <a16:creationId xmlns:a16="http://schemas.microsoft.com/office/drawing/2014/main" id="{F69BE8BA-899B-47AA-A064-2B9816F4E2CB}"/>
              </a:ext>
            </a:extLst>
          </p:cNvPr>
          <p:cNvGrpSpPr/>
          <p:nvPr/>
        </p:nvGrpSpPr>
        <p:grpSpPr>
          <a:xfrm>
            <a:off x="575635" y="1567000"/>
            <a:ext cx="4257897" cy="2828740"/>
            <a:chOff x="604034" y="1567000"/>
            <a:chExt cx="4257897" cy="2828740"/>
          </a:xfrm>
        </p:grpSpPr>
        <p:sp>
          <p:nvSpPr>
            <p:cNvPr id="17" name="TextBox 16">
              <a:extLst>
                <a:ext uri="{FF2B5EF4-FFF2-40B4-BE49-F238E27FC236}">
                  <a16:creationId xmlns:a16="http://schemas.microsoft.com/office/drawing/2014/main" id="{0489D853-534B-4961-8172-AE35574FB4DE}"/>
                </a:ext>
              </a:extLst>
            </p:cNvPr>
            <p:cNvSpPr txBox="1"/>
            <p:nvPr/>
          </p:nvSpPr>
          <p:spPr>
            <a:xfrm>
              <a:off x="604034" y="1567000"/>
              <a:ext cx="4257897" cy="369332"/>
            </a:xfrm>
            <a:prstGeom prst="rect">
              <a:avLst/>
            </a:prstGeom>
            <a:noFill/>
          </p:spPr>
          <p:txBody>
            <a:bodyPr wrap="none">
              <a:spAutoFit/>
            </a:bodyPr>
            <a:lstStyle/>
            <a:p>
              <a:r>
                <a:rPr lang="en-US" sz="1800" dirty="0">
                  <a:solidFill>
                    <a:schemeClr val="accent5"/>
                  </a:solidFill>
                </a:rPr>
                <a:t>Q3 2021 to Q4 2021 </a:t>
              </a:r>
              <a:r>
                <a:rPr lang="en-US" sz="1800" dirty="0"/>
                <a:t>Coveware reported</a:t>
              </a:r>
              <a:endParaRPr lang="en-US" dirty="0"/>
            </a:p>
          </p:txBody>
        </p:sp>
        <p:sp>
          <p:nvSpPr>
            <p:cNvPr id="19" name="TextBox 18">
              <a:extLst>
                <a:ext uri="{FF2B5EF4-FFF2-40B4-BE49-F238E27FC236}">
                  <a16:creationId xmlns:a16="http://schemas.microsoft.com/office/drawing/2014/main" id="{99444230-724A-4A35-91C2-FA21E288F205}"/>
                </a:ext>
              </a:extLst>
            </p:cNvPr>
            <p:cNvSpPr txBox="1"/>
            <p:nvPr/>
          </p:nvSpPr>
          <p:spPr>
            <a:xfrm>
              <a:off x="732792" y="3195411"/>
              <a:ext cx="4000380" cy="1200329"/>
            </a:xfrm>
            <a:prstGeom prst="rect">
              <a:avLst/>
            </a:prstGeom>
            <a:noFill/>
          </p:spPr>
          <p:txBody>
            <a:bodyPr wrap="square">
              <a:spAutoFit/>
            </a:bodyPr>
            <a:lstStyle/>
            <a:p>
              <a:pPr algn="ctr"/>
              <a:r>
                <a:rPr lang="en-US" sz="1800" dirty="0"/>
                <a:t>increase in ransomware payments. Additionally</a:t>
              </a:r>
              <a:r>
                <a:rPr lang="en-US" dirty="0"/>
                <a:t>, </a:t>
              </a:r>
              <a:r>
                <a:rPr lang="en-US" sz="1800" dirty="0"/>
                <a:t>Covewar</a:t>
              </a:r>
              <a:r>
                <a:rPr lang="en-US" dirty="0"/>
                <a:t>e reports that 84% of ransomware includes data exfiltration</a:t>
              </a:r>
              <a:r>
                <a:rPr lang="en-US" sz="1800" dirty="0"/>
                <a:t> </a:t>
              </a:r>
            </a:p>
          </p:txBody>
        </p:sp>
        <p:sp>
          <p:nvSpPr>
            <p:cNvPr id="35" name="Oval 34">
              <a:extLst>
                <a:ext uri="{FF2B5EF4-FFF2-40B4-BE49-F238E27FC236}">
                  <a16:creationId xmlns:a16="http://schemas.microsoft.com/office/drawing/2014/main" id="{4DB4CC66-F3E6-4DF3-897F-D3B060ADB5B3}"/>
                </a:ext>
              </a:extLst>
            </p:cNvPr>
            <p:cNvSpPr/>
            <p:nvPr/>
          </p:nvSpPr>
          <p:spPr>
            <a:xfrm>
              <a:off x="2312230" y="2151600"/>
              <a:ext cx="841504" cy="841504"/>
            </a:xfrm>
            <a:prstGeom prst="ellipse">
              <a:avLst/>
            </a:prstGeom>
            <a:solidFill>
              <a:schemeClr val="accent5"/>
            </a:solidFill>
            <a:ln>
              <a:noFill/>
            </a:ln>
          </p:spPr>
          <p:style>
            <a:lnRef idx="1">
              <a:schemeClr val="accent1"/>
            </a:lnRef>
            <a:fillRef idx="0">
              <a:schemeClr val="accent1"/>
            </a:fillRef>
            <a:effectRef idx="0">
              <a:schemeClr val="dk1"/>
            </a:effectRef>
            <a:fontRef idx="minor">
              <a:schemeClr val="dk1"/>
            </a:fontRef>
          </p:style>
          <p:txBody>
            <a:bodyPr wrap="none" rtlCol="0" anchor="ctr"/>
            <a:lstStyle/>
            <a:p>
              <a:pPr algn="ctr">
                <a:lnSpc>
                  <a:spcPct val="100000"/>
                </a:lnSpc>
              </a:pPr>
              <a:r>
                <a:rPr lang="en-US" sz="2200" normalizeH="1" dirty="0">
                  <a:solidFill>
                    <a:schemeClr val="bg1"/>
                  </a:solidFill>
                  <a:sym typeface="Wingdings" panose="05000000000000000000" pitchFamily="2" charset="2"/>
                </a:rPr>
                <a:t>130</a:t>
              </a:r>
              <a:r>
                <a:rPr lang="en-US" sz="2200" dirty="0">
                  <a:solidFill>
                    <a:schemeClr val="bg1"/>
                  </a:solidFill>
                </a:rPr>
                <a:t>% </a:t>
              </a:r>
            </a:p>
          </p:txBody>
        </p:sp>
      </p:grpSp>
      <p:sp>
        <p:nvSpPr>
          <p:cNvPr id="3" name="TextBox 2">
            <a:extLst>
              <a:ext uri="{FF2B5EF4-FFF2-40B4-BE49-F238E27FC236}">
                <a16:creationId xmlns:a16="http://schemas.microsoft.com/office/drawing/2014/main" id="{263758EA-1BBC-41D6-A37B-F050BCBBF91D}"/>
              </a:ext>
            </a:extLst>
          </p:cNvPr>
          <p:cNvSpPr txBox="1"/>
          <p:nvPr/>
        </p:nvSpPr>
        <p:spPr>
          <a:xfrm>
            <a:off x="164123" y="6518031"/>
            <a:ext cx="11567629" cy="276998"/>
          </a:xfrm>
          <a:prstGeom prst="rect">
            <a:avLst/>
          </a:prstGeom>
          <a:noFill/>
        </p:spPr>
        <p:txBody>
          <a:bodyPr wrap="square" lIns="0" tIns="0" rIns="0" bIns="0" rtlCol="0">
            <a:noAutofit/>
          </a:bodyPr>
          <a:lstStyle/>
          <a:p>
            <a:pPr algn="l">
              <a:lnSpc>
                <a:spcPct val="100000"/>
              </a:lnSpc>
              <a:spcBef>
                <a:spcPts val="1200"/>
              </a:spcBef>
              <a:buClr>
                <a:schemeClr val="tx1"/>
              </a:buClr>
              <a:buSzPct val="100000"/>
            </a:pPr>
            <a:r>
              <a:rPr lang="en-US" sz="800" i="1" dirty="0">
                <a:solidFill>
                  <a:schemeClr val="bg1">
                    <a:lumMod val="50000"/>
                  </a:schemeClr>
                </a:solidFill>
              </a:rPr>
              <a:t>Sources: https://www.coveware.com/blog/2022/2/2/law-enforcement-pressure-forces-ransomware-groups-to-refine-tactics-in-q4-2021</a:t>
            </a:r>
            <a:r>
              <a:rPr lang="en-US" sz="800" b="1" i="1" dirty="0">
                <a:solidFill>
                  <a:schemeClr val="bg1">
                    <a:lumMod val="50000"/>
                  </a:schemeClr>
                </a:solidFill>
              </a:rPr>
              <a:t>; </a:t>
            </a:r>
            <a:r>
              <a:rPr lang="en-US" sz="800" i="1" dirty="0">
                <a:solidFill>
                  <a:schemeClr val="bg1">
                    <a:lumMod val="50000"/>
                  </a:schemeClr>
                </a:solidFill>
              </a:rPr>
              <a:t>Verizon 2021 DBIR Report; https://www.microsoft.com/security/blog/2019/08/20/one-simple-action-you-can-take-to-prevent-99-9-percent-of-account-attacks/</a:t>
            </a:r>
          </a:p>
        </p:txBody>
      </p:sp>
    </p:spTree>
    <p:extLst>
      <p:ext uri="{BB962C8B-B14F-4D97-AF65-F5344CB8AC3E}">
        <p14:creationId xmlns:p14="http://schemas.microsoft.com/office/powerpoint/2010/main" val="2775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4"/>
                                        </p:tgtEl>
                                        <p:attrNameLst>
                                          <p:attrName>style.visibility</p:attrName>
                                        </p:attrNameLst>
                                      </p:cBhvr>
                                      <p:to>
                                        <p:strVal val="visible"/>
                                      </p:to>
                                    </p:set>
                                    <p:animEffect transition="in" filter="wipe(up)">
                                      <p:cBhvr>
                                        <p:cTn id="12" dur="500"/>
                                        <p:tgtEl>
                                          <p:spTgt spid="10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DBB8-AF2D-474A-8EC5-764C535F5AF5}"/>
              </a:ext>
            </a:extLst>
          </p:cNvPr>
          <p:cNvSpPr>
            <a:spLocks noGrp="1"/>
          </p:cNvSpPr>
          <p:nvPr>
            <p:ph type="title"/>
          </p:nvPr>
        </p:nvSpPr>
        <p:spPr/>
        <p:txBody>
          <a:bodyPr/>
          <a:lstStyle/>
          <a:p>
            <a:r>
              <a:rPr lang="en-US" dirty="0"/>
              <a:t>Cyber claims &amp; incidents</a:t>
            </a:r>
          </a:p>
        </p:txBody>
      </p:sp>
      <p:sp>
        <p:nvSpPr>
          <p:cNvPr id="3" name="TextBox 2">
            <a:extLst>
              <a:ext uri="{FF2B5EF4-FFF2-40B4-BE49-F238E27FC236}">
                <a16:creationId xmlns:a16="http://schemas.microsoft.com/office/drawing/2014/main" id="{263758EA-1BBC-41D6-A37B-F050BCBBF91D}"/>
              </a:ext>
            </a:extLst>
          </p:cNvPr>
          <p:cNvSpPr txBox="1"/>
          <p:nvPr/>
        </p:nvSpPr>
        <p:spPr>
          <a:xfrm>
            <a:off x="164123" y="6518031"/>
            <a:ext cx="11567629" cy="276998"/>
          </a:xfrm>
          <a:prstGeom prst="rect">
            <a:avLst/>
          </a:prstGeom>
          <a:noFill/>
        </p:spPr>
        <p:txBody>
          <a:bodyPr wrap="square" lIns="0" tIns="0" rIns="0" bIns="0" rtlCol="0">
            <a:noAutofit/>
          </a:bodyPr>
          <a:lstStyle/>
          <a:p>
            <a:pPr algn="l">
              <a:lnSpc>
                <a:spcPct val="100000"/>
              </a:lnSpc>
              <a:spcBef>
                <a:spcPts val="1200"/>
              </a:spcBef>
              <a:buClr>
                <a:schemeClr val="tx1"/>
              </a:buClr>
              <a:buSzPct val="100000"/>
            </a:pPr>
            <a:r>
              <a:rPr lang="en-US" sz="800" i="1" dirty="0">
                <a:solidFill>
                  <a:schemeClr val="bg1">
                    <a:lumMod val="50000"/>
                  </a:schemeClr>
                </a:solidFill>
              </a:rPr>
              <a:t>Sources: https://www.coveware.com/blog/2022/2/2/law-enforcement-pressure-forces-ransomware-groups-to-refine-tactics-in-q4-2021</a:t>
            </a:r>
            <a:r>
              <a:rPr lang="en-US" sz="800" b="1" i="1" dirty="0">
                <a:solidFill>
                  <a:schemeClr val="bg1">
                    <a:lumMod val="50000"/>
                  </a:schemeClr>
                </a:solidFill>
              </a:rPr>
              <a:t>; </a:t>
            </a:r>
            <a:r>
              <a:rPr lang="en-US" sz="800" i="1" dirty="0">
                <a:solidFill>
                  <a:schemeClr val="bg1">
                    <a:lumMod val="50000"/>
                  </a:schemeClr>
                </a:solidFill>
              </a:rPr>
              <a:t>Verizon 2021 DBIR Report; https://www.microsoft.com/security/blog/2019/08/20/one-simple-action-you-can-take-to-prevent-99-9-percent-of-account-attacks/</a:t>
            </a:r>
          </a:p>
        </p:txBody>
      </p:sp>
      <p:pic>
        <p:nvPicPr>
          <p:cNvPr id="5" name="Picture 4">
            <a:extLst>
              <a:ext uri="{FF2B5EF4-FFF2-40B4-BE49-F238E27FC236}">
                <a16:creationId xmlns:a16="http://schemas.microsoft.com/office/drawing/2014/main" id="{1D2FC56C-9086-B5B1-B735-4B2540B2255D}"/>
              </a:ext>
            </a:extLst>
          </p:cNvPr>
          <p:cNvPicPr>
            <a:picLocks noChangeAspect="1"/>
          </p:cNvPicPr>
          <p:nvPr/>
        </p:nvPicPr>
        <p:blipFill rotWithShape="1">
          <a:blip r:embed="rId3"/>
          <a:srcRect l="42805" t="21716" r="27103" b="22222"/>
          <a:stretch/>
        </p:blipFill>
        <p:spPr>
          <a:xfrm>
            <a:off x="2129596" y="905256"/>
            <a:ext cx="7929759" cy="5328275"/>
          </a:xfrm>
          <a:prstGeom prst="rect">
            <a:avLst/>
          </a:prstGeom>
        </p:spPr>
      </p:pic>
    </p:spTree>
    <p:extLst>
      <p:ext uri="{BB962C8B-B14F-4D97-AF65-F5344CB8AC3E}">
        <p14:creationId xmlns:p14="http://schemas.microsoft.com/office/powerpoint/2010/main" val="2553927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E292B-7C10-4EFE-8083-0322FCEBAFB9}"/>
              </a:ext>
            </a:extLst>
          </p:cNvPr>
          <p:cNvSpPr>
            <a:spLocks noGrp="1"/>
          </p:cNvSpPr>
          <p:nvPr>
            <p:ph type="body" sz="quarter" idx="13"/>
          </p:nvPr>
        </p:nvSpPr>
        <p:spPr/>
        <p:txBody>
          <a:bodyPr/>
          <a:lstStyle/>
          <a:p>
            <a:r>
              <a:rPr lang="en-US" dirty="0"/>
              <a:t>Cyber claim themes</a:t>
            </a:r>
          </a:p>
        </p:txBody>
      </p:sp>
    </p:spTree>
    <p:extLst>
      <p:ext uri="{BB962C8B-B14F-4D97-AF65-F5344CB8AC3E}">
        <p14:creationId xmlns:p14="http://schemas.microsoft.com/office/powerpoint/2010/main" val="19520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id="{AA85BEC5-A0CA-4D84-85C0-B8FBC53F4A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Text Placeholder 2">
            <a:extLst>
              <a:ext uri="{FF2B5EF4-FFF2-40B4-BE49-F238E27FC236}">
                <a16:creationId xmlns:a16="http://schemas.microsoft.com/office/drawing/2014/main" id="{65FFD3EB-5A94-40F1-BB45-F4AECF5CC340}"/>
              </a:ext>
            </a:extLst>
          </p:cNvPr>
          <p:cNvSpPr>
            <a:spLocks noGrp="1"/>
          </p:cNvSpPr>
          <p:nvPr>
            <p:ph type="body" sz="quarter" idx="17"/>
          </p:nvPr>
        </p:nvSpPr>
        <p:spPr/>
        <p:txBody>
          <a:bodyPr numCol="1"/>
          <a:lstStyle/>
          <a:p>
            <a:r>
              <a:rPr lang="en-US" dirty="0"/>
              <a:t>Inadequate protection of administrator credentials (no MFA for remote or on premises, no separate administrator account)</a:t>
            </a:r>
          </a:p>
          <a:p>
            <a:r>
              <a:rPr lang="en-US" dirty="0"/>
              <a:t>No MFA for remote connection to environment, either cloud or premises</a:t>
            </a:r>
          </a:p>
          <a:p>
            <a:r>
              <a:rPr lang="en-US" dirty="0"/>
              <a:t>Improperly configured security tools </a:t>
            </a:r>
          </a:p>
          <a:p>
            <a:r>
              <a:rPr lang="en-US" dirty="0"/>
              <a:t>RDP port 3389 &amp; 445 open</a:t>
            </a:r>
          </a:p>
          <a:p>
            <a:r>
              <a:rPr lang="en-US" dirty="0"/>
              <a:t>Organizations don’t test validity of their backups</a:t>
            </a:r>
          </a:p>
          <a:p>
            <a:endParaRPr lang="en-US" dirty="0"/>
          </a:p>
        </p:txBody>
      </p:sp>
      <p:sp>
        <p:nvSpPr>
          <p:cNvPr id="2" name="Title 1">
            <a:extLst>
              <a:ext uri="{FF2B5EF4-FFF2-40B4-BE49-F238E27FC236}">
                <a16:creationId xmlns:a16="http://schemas.microsoft.com/office/drawing/2014/main" id="{90A8E72B-CD61-4C86-B7F7-A330B2045008}"/>
              </a:ext>
            </a:extLst>
          </p:cNvPr>
          <p:cNvSpPr>
            <a:spLocks noGrp="1"/>
          </p:cNvSpPr>
          <p:nvPr>
            <p:ph type="title"/>
          </p:nvPr>
        </p:nvSpPr>
        <p:spPr/>
        <p:txBody>
          <a:bodyPr/>
          <a:lstStyle/>
          <a:p>
            <a:r>
              <a:rPr lang="en-US" dirty="0"/>
              <a:t>Cyber claim themes</a:t>
            </a:r>
          </a:p>
        </p:txBody>
      </p:sp>
      <p:pic>
        <p:nvPicPr>
          <p:cNvPr id="8" name="Picture 7">
            <a:extLst>
              <a:ext uri="{FF2B5EF4-FFF2-40B4-BE49-F238E27FC236}">
                <a16:creationId xmlns:a16="http://schemas.microsoft.com/office/drawing/2014/main" id="{8AA8B412-673C-4353-8150-995608935D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12087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FFD3EB-5A94-40F1-BB45-F4AECF5CC340}"/>
              </a:ext>
            </a:extLst>
          </p:cNvPr>
          <p:cNvSpPr>
            <a:spLocks noGrp="1"/>
          </p:cNvSpPr>
          <p:nvPr>
            <p:ph type="body" sz="quarter" idx="17"/>
          </p:nvPr>
        </p:nvSpPr>
        <p:spPr/>
        <p:txBody>
          <a:bodyPr numCol="1"/>
          <a:lstStyle/>
          <a:p>
            <a:r>
              <a:rPr lang="en-US" dirty="0"/>
              <a:t>Little or no visibility or tracking of corporate assets—EDR can help with this</a:t>
            </a:r>
          </a:p>
          <a:p>
            <a:r>
              <a:rPr lang="en-US" dirty="0"/>
              <a:t>Insufficient endpoint protection or email filtering</a:t>
            </a:r>
          </a:p>
          <a:p>
            <a:r>
              <a:rPr lang="en-US" dirty="0"/>
              <a:t>Insufficient onboarding and recurring training of employees</a:t>
            </a:r>
          </a:p>
          <a:p>
            <a:r>
              <a:rPr lang="en-US" dirty="0"/>
              <a:t>Unqualified or understaffed IT departments</a:t>
            </a:r>
          </a:p>
          <a:p>
            <a:r>
              <a:rPr lang="en-US" dirty="0"/>
              <a:t>Running End of Life (EOL) applications/hardware</a:t>
            </a:r>
          </a:p>
        </p:txBody>
      </p:sp>
      <p:sp>
        <p:nvSpPr>
          <p:cNvPr id="2" name="Title 1">
            <a:extLst>
              <a:ext uri="{FF2B5EF4-FFF2-40B4-BE49-F238E27FC236}">
                <a16:creationId xmlns:a16="http://schemas.microsoft.com/office/drawing/2014/main" id="{90A8E72B-CD61-4C86-B7F7-A330B2045008}"/>
              </a:ext>
            </a:extLst>
          </p:cNvPr>
          <p:cNvSpPr>
            <a:spLocks noGrp="1"/>
          </p:cNvSpPr>
          <p:nvPr>
            <p:ph type="title"/>
          </p:nvPr>
        </p:nvSpPr>
        <p:spPr/>
        <p:txBody>
          <a:bodyPr/>
          <a:lstStyle/>
          <a:p>
            <a:r>
              <a:rPr lang="en-US" dirty="0"/>
              <a:t>Cyber claim themes</a:t>
            </a:r>
          </a:p>
        </p:txBody>
      </p:sp>
      <p:pic>
        <p:nvPicPr>
          <p:cNvPr id="7" name="Picture Placeholder 7">
            <a:extLst>
              <a:ext uri="{FF2B5EF4-FFF2-40B4-BE49-F238E27FC236}">
                <a16:creationId xmlns:a16="http://schemas.microsoft.com/office/drawing/2014/main" id="{485ED2AF-64D7-485A-B9F8-A6048A8F9D7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pic>
        <p:nvPicPr>
          <p:cNvPr id="9" name="Picture 8">
            <a:extLst>
              <a:ext uri="{FF2B5EF4-FFF2-40B4-BE49-F238E27FC236}">
                <a16:creationId xmlns:a16="http://schemas.microsoft.com/office/drawing/2014/main" id="{9E2BE981-2F0D-4803-83F5-4B30E02478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134913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FFD3EB-5A94-40F1-BB45-F4AECF5CC340}"/>
              </a:ext>
            </a:extLst>
          </p:cNvPr>
          <p:cNvSpPr>
            <a:spLocks noGrp="1"/>
          </p:cNvSpPr>
          <p:nvPr>
            <p:ph type="body" sz="quarter" idx="17"/>
          </p:nvPr>
        </p:nvSpPr>
        <p:spPr/>
        <p:txBody>
          <a:bodyPr numCol="1"/>
          <a:lstStyle/>
          <a:p>
            <a:r>
              <a:rPr lang="en-US" dirty="0"/>
              <a:t>No robust patch management procedures</a:t>
            </a:r>
          </a:p>
          <a:p>
            <a:r>
              <a:rPr lang="en-US" dirty="0"/>
              <a:t>No vendor management or vendor review process</a:t>
            </a:r>
          </a:p>
          <a:p>
            <a:r>
              <a:rPr lang="en-US" dirty="0"/>
              <a:t>Organizations not taking cyber security and integrity of their environment seriously</a:t>
            </a:r>
          </a:p>
          <a:p>
            <a:r>
              <a:rPr lang="en-US" dirty="0"/>
              <a:t>No established or regularly practiced incident response plan</a:t>
            </a:r>
          </a:p>
          <a:p>
            <a:endParaRPr lang="en-US" dirty="0"/>
          </a:p>
        </p:txBody>
      </p:sp>
      <p:sp>
        <p:nvSpPr>
          <p:cNvPr id="2" name="Title 1">
            <a:extLst>
              <a:ext uri="{FF2B5EF4-FFF2-40B4-BE49-F238E27FC236}">
                <a16:creationId xmlns:a16="http://schemas.microsoft.com/office/drawing/2014/main" id="{90A8E72B-CD61-4C86-B7F7-A330B2045008}"/>
              </a:ext>
            </a:extLst>
          </p:cNvPr>
          <p:cNvSpPr>
            <a:spLocks noGrp="1"/>
          </p:cNvSpPr>
          <p:nvPr>
            <p:ph type="title"/>
          </p:nvPr>
        </p:nvSpPr>
        <p:spPr/>
        <p:txBody>
          <a:bodyPr/>
          <a:lstStyle/>
          <a:p>
            <a:r>
              <a:rPr lang="en-US" dirty="0"/>
              <a:t>Cyber claim themes</a:t>
            </a:r>
          </a:p>
        </p:txBody>
      </p:sp>
      <p:pic>
        <p:nvPicPr>
          <p:cNvPr id="7" name="Picture Placeholder 9">
            <a:extLst>
              <a:ext uri="{FF2B5EF4-FFF2-40B4-BE49-F238E27FC236}">
                <a16:creationId xmlns:a16="http://schemas.microsoft.com/office/drawing/2014/main" id="{242547CC-1A73-4583-B819-3FD2CE0C2BC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p:spPr>
      </p:pic>
      <p:pic>
        <p:nvPicPr>
          <p:cNvPr id="8" name="Picture 7">
            <a:extLst>
              <a:ext uri="{FF2B5EF4-FFF2-40B4-BE49-F238E27FC236}">
                <a16:creationId xmlns:a16="http://schemas.microsoft.com/office/drawing/2014/main" id="{57335A34-405E-42A4-A6B6-D278A5C7F8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34888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E72B-CD61-4C86-B7F7-A330B2045008}"/>
              </a:ext>
            </a:extLst>
          </p:cNvPr>
          <p:cNvSpPr>
            <a:spLocks noGrp="1"/>
          </p:cNvSpPr>
          <p:nvPr>
            <p:ph type="title"/>
          </p:nvPr>
        </p:nvSpPr>
        <p:spPr/>
        <p:txBody>
          <a:bodyPr/>
          <a:lstStyle/>
          <a:p>
            <a:r>
              <a:rPr lang="en-US" dirty="0"/>
              <a:t>Cyber Claim- Policy Response</a:t>
            </a:r>
          </a:p>
        </p:txBody>
      </p:sp>
      <p:pic>
        <p:nvPicPr>
          <p:cNvPr id="7" name="Picture Placeholder 7">
            <a:extLst>
              <a:ext uri="{FF2B5EF4-FFF2-40B4-BE49-F238E27FC236}">
                <a16:creationId xmlns:a16="http://schemas.microsoft.com/office/drawing/2014/main" id="{485ED2AF-64D7-485A-B9F8-A6048A8F9D7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pic>
        <p:nvPicPr>
          <p:cNvPr id="9" name="Picture 8">
            <a:extLst>
              <a:ext uri="{FF2B5EF4-FFF2-40B4-BE49-F238E27FC236}">
                <a16:creationId xmlns:a16="http://schemas.microsoft.com/office/drawing/2014/main" id="{9E2BE981-2F0D-4803-83F5-4B30E02478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6" name="Picture 5">
            <a:extLst>
              <a:ext uri="{FF2B5EF4-FFF2-40B4-BE49-F238E27FC236}">
                <a16:creationId xmlns:a16="http://schemas.microsoft.com/office/drawing/2014/main" id="{F4492070-9D18-4385-CAB4-A3803EC4CA7A}"/>
              </a:ext>
            </a:extLst>
          </p:cNvPr>
          <p:cNvPicPr>
            <a:picLocks noChangeAspect="1"/>
          </p:cNvPicPr>
          <p:nvPr/>
        </p:nvPicPr>
        <p:blipFill rotWithShape="1">
          <a:blip r:embed="rId5"/>
          <a:srcRect l="37957" t="25600" r="22988" b="16990"/>
          <a:stretch/>
        </p:blipFill>
        <p:spPr>
          <a:xfrm>
            <a:off x="236073" y="968299"/>
            <a:ext cx="5769904" cy="5508701"/>
          </a:xfrm>
          <a:prstGeom prst="rect">
            <a:avLst/>
          </a:prstGeom>
        </p:spPr>
      </p:pic>
    </p:spTree>
    <p:extLst>
      <p:ext uri="{BB962C8B-B14F-4D97-AF65-F5344CB8AC3E}">
        <p14:creationId xmlns:p14="http://schemas.microsoft.com/office/powerpoint/2010/main" val="684626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yber Risks and Your Business">
            <a:hlinkClick r:id="" action="ppaction://media"/>
            <a:extLst>
              <a:ext uri="{FF2B5EF4-FFF2-40B4-BE49-F238E27FC236}">
                <a16:creationId xmlns:a16="http://schemas.microsoft.com/office/drawing/2014/main" id="{314B3DFC-665F-15B1-4170-CE6CE0D03A04}"/>
              </a:ext>
            </a:extLst>
          </p:cNvPr>
          <p:cNvPicPr>
            <a:picLocks noRot="1" noChangeAspect="1"/>
          </p:cNvPicPr>
          <p:nvPr>
            <a:videoFile r:link="rId1"/>
          </p:nvPr>
        </p:nvPicPr>
        <p:blipFill>
          <a:blip r:embed="rId3"/>
          <a:stretch>
            <a:fillRect/>
          </a:stretch>
        </p:blipFill>
        <p:spPr>
          <a:xfrm>
            <a:off x="847493" y="463594"/>
            <a:ext cx="10291227" cy="5814543"/>
          </a:xfrm>
          <a:prstGeom prst="rect">
            <a:avLst/>
          </a:prstGeom>
        </p:spPr>
      </p:pic>
    </p:spTree>
    <p:extLst>
      <p:ext uri="{BB962C8B-B14F-4D97-AF65-F5344CB8AC3E}">
        <p14:creationId xmlns:p14="http://schemas.microsoft.com/office/powerpoint/2010/main" val="24061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E72B-CD61-4C86-B7F7-A330B2045008}"/>
              </a:ext>
            </a:extLst>
          </p:cNvPr>
          <p:cNvSpPr>
            <a:spLocks noGrp="1"/>
          </p:cNvSpPr>
          <p:nvPr>
            <p:ph type="title"/>
          </p:nvPr>
        </p:nvSpPr>
        <p:spPr/>
        <p:txBody>
          <a:bodyPr/>
          <a:lstStyle/>
          <a:p>
            <a:r>
              <a:rPr lang="en-US" dirty="0"/>
              <a:t>Cyber claim – Policy Response</a:t>
            </a:r>
          </a:p>
        </p:txBody>
      </p:sp>
      <p:pic>
        <p:nvPicPr>
          <p:cNvPr id="7" name="Picture Placeholder 9">
            <a:extLst>
              <a:ext uri="{FF2B5EF4-FFF2-40B4-BE49-F238E27FC236}">
                <a16:creationId xmlns:a16="http://schemas.microsoft.com/office/drawing/2014/main" id="{242547CC-1A73-4583-B819-3FD2CE0C2BC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p:spPr>
      </p:pic>
      <p:pic>
        <p:nvPicPr>
          <p:cNvPr id="8" name="Picture 7">
            <a:extLst>
              <a:ext uri="{FF2B5EF4-FFF2-40B4-BE49-F238E27FC236}">
                <a16:creationId xmlns:a16="http://schemas.microsoft.com/office/drawing/2014/main" id="{57335A34-405E-42A4-A6B6-D278A5C7F8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9" name="Picture 8">
            <a:extLst>
              <a:ext uri="{FF2B5EF4-FFF2-40B4-BE49-F238E27FC236}">
                <a16:creationId xmlns:a16="http://schemas.microsoft.com/office/drawing/2014/main" id="{EF677AE5-9353-5FB2-D54E-00C4F4660861}"/>
              </a:ext>
            </a:extLst>
          </p:cNvPr>
          <p:cNvPicPr>
            <a:picLocks noChangeAspect="1"/>
          </p:cNvPicPr>
          <p:nvPr/>
        </p:nvPicPr>
        <p:blipFill rotWithShape="1">
          <a:blip r:embed="rId5"/>
          <a:srcRect l="42896" t="23574" r="28384" b="62073"/>
          <a:stretch/>
        </p:blipFill>
        <p:spPr>
          <a:xfrm>
            <a:off x="800100" y="1094496"/>
            <a:ext cx="4507492" cy="1211985"/>
          </a:xfrm>
          <a:prstGeom prst="rect">
            <a:avLst/>
          </a:prstGeom>
        </p:spPr>
      </p:pic>
      <p:pic>
        <p:nvPicPr>
          <p:cNvPr id="11" name="Picture 10">
            <a:extLst>
              <a:ext uri="{FF2B5EF4-FFF2-40B4-BE49-F238E27FC236}">
                <a16:creationId xmlns:a16="http://schemas.microsoft.com/office/drawing/2014/main" id="{4C13C388-0E56-A839-B828-12D0B22695C7}"/>
              </a:ext>
            </a:extLst>
          </p:cNvPr>
          <p:cNvPicPr>
            <a:picLocks noChangeAspect="1"/>
          </p:cNvPicPr>
          <p:nvPr/>
        </p:nvPicPr>
        <p:blipFill rotWithShape="1">
          <a:blip r:embed="rId6"/>
          <a:srcRect l="43353" t="21115" r="28567" b="31509"/>
          <a:stretch/>
        </p:blipFill>
        <p:spPr>
          <a:xfrm>
            <a:off x="800100" y="2517451"/>
            <a:ext cx="4507492" cy="4039559"/>
          </a:xfrm>
          <a:prstGeom prst="rect">
            <a:avLst/>
          </a:prstGeom>
        </p:spPr>
      </p:pic>
    </p:spTree>
    <p:extLst>
      <p:ext uri="{BB962C8B-B14F-4D97-AF65-F5344CB8AC3E}">
        <p14:creationId xmlns:p14="http://schemas.microsoft.com/office/powerpoint/2010/main" val="1915948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E72B-CD61-4C86-B7F7-A330B2045008}"/>
              </a:ext>
            </a:extLst>
          </p:cNvPr>
          <p:cNvSpPr>
            <a:spLocks noGrp="1"/>
          </p:cNvSpPr>
          <p:nvPr>
            <p:ph type="title"/>
          </p:nvPr>
        </p:nvSpPr>
        <p:spPr/>
        <p:txBody>
          <a:bodyPr/>
          <a:lstStyle/>
          <a:p>
            <a:r>
              <a:rPr lang="en-US" dirty="0"/>
              <a:t>Cyber Claim- Policy Response</a:t>
            </a:r>
          </a:p>
        </p:txBody>
      </p:sp>
      <p:pic>
        <p:nvPicPr>
          <p:cNvPr id="7" name="Picture Placeholder 7">
            <a:extLst>
              <a:ext uri="{FF2B5EF4-FFF2-40B4-BE49-F238E27FC236}">
                <a16:creationId xmlns:a16="http://schemas.microsoft.com/office/drawing/2014/main" id="{485ED2AF-64D7-485A-B9F8-A6048A8F9D7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p:spPr>
      </p:pic>
      <p:pic>
        <p:nvPicPr>
          <p:cNvPr id="9" name="Picture 8">
            <a:extLst>
              <a:ext uri="{FF2B5EF4-FFF2-40B4-BE49-F238E27FC236}">
                <a16:creationId xmlns:a16="http://schemas.microsoft.com/office/drawing/2014/main" id="{9E2BE981-2F0D-4803-83F5-4B30E02478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pic>
        <p:nvPicPr>
          <p:cNvPr id="6" name="Picture 5">
            <a:extLst>
              <a:ext uri="{FF2B5EF4-FFF2-40B4-BE49-F238E27FC236}">
                <a16:creationId xmlns:a16="http://schemas.microsoft.com/office/drawing/2014/main" id="{9B8A4280-8B2E-AAAA-BEE1-6746F040FD7F}"/>
              </a:ext>
            </a:extLst>
          </p:cNvPr>
          <p:cNvPicPr>
            <a:picLocks noChangeAspect="1"/>
          </p:cNvPicPr>
          <p:nvPr/>
        </p:nvPicPr>
        <p:blipFill rotWithShape="1">
          <a:blip r:embed="rId5"/>
          <a:srcRect l="42937" t="37365" r="28281" b="21269"/>
          <a:stretch/>
        </p:blipFill>
        <p:spPr>
          <a:xfrm>
            <a:off x="377190" y="1228724"/>
            <a:ext cx="5542474" cy="4314825"/>
          </a:xfrm>
          <a:prstGeom prst="rect">
            <a:avLst/>
          </a:prstGeom>
        </p:spPr>
      </p:pic>
    </p:spTree>
    <p:extLst>
      <p:ext uri="{BB962C8B-B14F-4D97-AF65-F5344CB8AC3E}">
        <p14:creationId xmlns:p14="http://schemas.microsoft.com/office/powerpoint/2010/main" val="794702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9BC3A0-074A-42A8-9455-B63CAC383951}"/>
              </a:ext>
            </a:extLst>
          </p:cNvPr>
          <p:cNvSpPr>
            <a:spLocks noGrp="1"/>
          </p:cNvSpPr>
          <p:nvPr>
            <p:ph type="body" sz="quarter" idx="13"/>
          </p:nvPr>
        </p:nvSpPr>
        <p:spPr/>
        <p:txBody>
          <a:bodyPr/>
          <a:lstStyle/>
          <a:p>
            <a:r>
              <a:rPr lang="en-US" dirty="0"/>
              <a:t>Cyber insurance &amp; Risk Management</a:t>
            </a:r>
          </a:p>
        </p:txBody>
      </p:sp>
    </p:spTree>
    <p:extLst>
      <p:ext uri="{BB962C8B-B14F-4D97-AF65-F5344CB8AC3E}">
        <p14:creationId xmlns:p14="http://schemas.microsoft.com/office/powerpoint/2010/main" val="2160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3958-A603-4B81-A98B-BB23F17AD367}"/>
              </a:ext>
            </a:extLst>
          </p:cNvPr>
          <p:cNvSpPr>
            <a:spLocks noGrp="1"/>
          </p:cNvSpPr>
          <p:nvPr>
            <p:ph type="title"/>
          </p:nvPr>
        </p:nvSpPr>
        <p:spPr>
          <a:xfrm>
            <a:off x="457200" y="457200"/>
            <a:ext cx="11274552" cy="448056"/>
          </a:xfrm>
        </p:spPr>
        <p:txBody>
          <a:bodyPr/>
          <a:lstStyle/>
          <a:p>
            <a:r>
              <a:rPr lang="en-US" dirty="0"/>
              <a:t>Four areas of coverage</a:t>
            </a:r>
          </a:p>
        </p:txBody>
      </p:sp>
      <p:graphicFrame>
        <p:nvGraphicFramePr>
          <p:cNvPr id="8" name="Table 8">
            <a:extLst>
              <a:ext uri="{FF2B5EF4-FFF2-40B4-BE49-F238E27FC236}">
                <a16:creationId xmlns:a16="http://schemas.microsoft.com/office/drawing/2014/main" id="{FBC73E63-BF64-4F20-875D-F3377A2B6E7E}"/>
              </a:ext>
            </a:extLst>
          </p:cNvPr>
          <p:cNvGraphicFramePr>
            <a:graphicFrameLocks noGrp="1"/>
          </p:cNvGraphicFramePr>
          <p:nvPr>
            <p:extLst>
              <p:ext uri="{D42A27DB-BD31-4B8C-83A1-F6EECF244321}">
                <p14:modId xmlns:p14="http://schemas.microsoft.com/office/powerpoint/2010/main" val="1472689162"/>
              </p:ext>
            </p:extLst>
          </p:nvPr>
        </p:nvGraphicFramePr>
        <p:xfrm>
          <a:off x="457200" y="2522319"/>
          <a:ext cx="11274425" cy="2077720"/>
        </p:xfrm>
        <a:graphic>
          <a:graphicData uri="http://schemas.openxmlformats.org/drawingml/2006/table">
            <a:tbl>
              <a:tblPr>
                <a:tableStyleId>{2D5ABB26-0587-4C30-8999-92F81FD0307C}</a:tableStyleId>
              </a:tblPr>
              <a:tblGrid>
                <a:gridCol w="2062264">
                  <a:extLst>
                    <a:ext uri="{9D8B030D-6E8A-4147-A177-3AD203B41FA5}">
                      <a16:colId xmlns:a16="http://schemas.microsoft.com/office/drawing/2014/main" val="4153204889"/>
                    </a:ext>
                  </a:extLst>
                </a:gridCol>
                <a:gridCol w="3463047">
                  <a:extLst>
                    <a:ext uri="{9D8B030D-6E8A-4147-A177-3AD203B41FA5}">
                      <a16:colId xmlns:a16="http://schemas.microsoft.com/office/drawing/2014/main" val="2755844123"/>
                    </a:ext>
                  </a:extLst>
                </a:gridCol>
                <a:gridCol w="2930508">
                  <a:extLst>
                    <a:ext uri="{9D8B030D-6E8A-4147-A177-3AD203B41FA5}">
                      <a16:colId xmlns:a16="http://schemas.microsoft.com/office/drawing/2014/main" val="1037920522"/>
                    </a:ext>
                  </a:extLst>
                </a:gridCol>
                <a:gridCol w="2818606">
                  <a:extLst>
                    <a:ext uri="{9D8B030D-6E8A-4147-A177-3AD203B41FA5}">
                      <a16:colId xmlns:a16="http://schemas.microsoft.com/office/drawing/2014/main" val="3828147823"/>
                    </a:ext>
                  </a:extLst>
                </a:gridCol>
              </a:tblGrid>
              <a:tr h="370840">
                <a:tc>
                  <a:txBody>
                    <a:bodyPr/>
                    <a:lstStyle/>
                    <a:p>
                      <a:pPr algn="ctr"/>
                      <a:r>
                        <a:rPr lang="en-US" sz="1600" dirty="0"/>
                        <a:t>LIABILITY</a:t>
                      </a:r>
                    </a:p>
                  </a:txBody>
                  <a:tcPr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algn="ctr"/>
                      <a:r>
                        <a:rPr lang="en-US" sz="1600" dirty="0"/>
                        <a:t>BUSINESS LOSS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algn="ctr"/>
                      <a:r>
                        <a:rPr lang="en-US" sz="1600" dirty="0"/>
                        <a:t>BREACH RESPONSE</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algn="ctr"/>
                      <a:r>
                        <a:rPr lang="en-US" sz="1600" dirty="0"/>
                        <a:t>CYBER CRIME</a:t>
                      </a:r>
                    </a:p>
                  </a:txBody>
                  <a:tcPr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1301490"/>
                  </a:ext>
                </a:extLst>
              </a:tr>
              <a:tr h="351957">
                <a:tc>
                  <a:txBody>
                    <a:bodyPr/>
                    <a:lstStyle/>
                    <a:p>
                      <a:pPr marL="117475" indent="-117475">
                        <a:spcAft>
                          <a:spcPts val="600"/>
                        </a:spcAft>
                        <a:buClr>
                          <a:schemeClr val="accent5"/>
                        </a:buClr>
                        <a:buFont typeface="Arial" panose="020B0604020202020204" pitchFamily="34" charset="0"/>
                        <a:buChar char="•"/>
                      </a:pPr>
                      <a:r>
                        <a:rPr lang="en-US" sz="1600" dirty="0"/>
                        <a:t>Privacy &amp; security</a:t>
                      </a:r>
                    </a:p>
                    <a:p>
                      <a:pPr marL="117475" indent="-117475">
                        <a:spcAft>
                          <a:spcPts val="600"/>
                        </a:spcAft>
                        <a:buClr>
                          <a:schemeClr val="accent5"/>
                        </a:buClr>
                        <a:buFont typeface="Arial" panose="020B0604020202020204" pitchFamily="34" charset="0"/>
                        <a:buChar char="•"/>
                      </a:pPr>
                      <a:r>
                        <a:rPr lang="en-US" sz="1600" dirty="0"/>
                        <a:t>Media</a:t>
                      </a:r>
                    </a:p>
                    <a:p>
                      <a:pPr marL="117475" indent="-117475">
                        <a:spcAft>
                          <a:spcPts val="600"/>
                        </a:spcAft>
                        <a:buClr>
                          <a:schemeClr val="accent5"/>
                        </a:buClr>
                        <a:buFont typeface="Arial" panose="020B0604020202020204" pitchFamily="34" charset="0"/>
                        <a:buChar char="•"/>
                      </a:pPr>
                      <a:r>
                        <a:rPr lang="en-US" sz="1600" dirty="0"/>
                        <a:t>Regulatory</a:t>
                      </a:r>
                    </a:p>
                  </a:txBody>
                  <a:tcPr marT="137160">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Business interruption</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Dependent business interruption</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System failure</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Reputation harm</a:t>
                      </a:r>
                    </a:p>
                  </a:txBody>
                  <a:tcPr marL="182880" marT="13716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Privacy breach notification</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Computer &amp; legal experts</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Public relations</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Cyber extortion</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Data restoration</a:t>
                      </a:r>
                    </a:p>
                  </a:txBody>
                  <a:tcPr marL="182880" marT="13716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Computer fraud</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Funds transfer fraud</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Social engineering fraud</a:t>
                      </a:r>
                    </a:p>
                    <a:p>
                      <a:pPr marL="117475" indent="-117475" algn="l" defTabSz="914400" rtl="0" eaLnBrk="1" latinLnBrk="0" hangingPunct="1">
                        <a:spcAft>
                          <a:spcPts val="600"/>
                        </a:spcAft>
                        <a:buClr>
                          <a:schemeClr val="accent5"/>
                        </a:buClr>
                        <a:buFont typeface="Arial" panose="020B0604020202020204" pitchFamily="34" charset="0"/>
                        <a:buChar char="•"/>
                      </a:pPr>
                      <a:r>
                        <a:rPr lang="en-US" sz="1600" kern="1200" dirty="0">
                          <a:solidFill>
                            <a:schemeClr val="tx1"/>
                          </a:solidFill>
                          <a:latin typeface="+mn-lt"/>
                          <a:ea typeface="+mn-ea"/>
                          <a:cs typeface="+mn-cs"/>
                        </a:rPr>
                        <a:t>Telecom fraud</a:t>
                      </a:r>
                    </a:p>
                  </a:txBody>
                  <a:tcPr marL="182880" marT="137160">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468980158"/>
                  </a:ext>
                </a:extLst>
              </a:tr>
            </a:tbl>
          </a:graphicData>
        </a:graphic>
      </p:graphicFrame>
      <p:pic>
        <p:nvPicPr>
          <p:cNvPr id="11" name="Graphic 10">
            <a:extLst>
              <a:ext uri="{FF2B5EF4-FFF2-40B4-BE49-F238E27FC236}">
                <a16:creationId xmlns:a16="http://schemas.microsoft.com/office/drawing/2014/main" id="{CD28EF67-7E6F-489D-B4F6-25141889869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4314" y="1486953"/>
            <a:ext cx="792580" cy="792580"/>
          </a:xfrm>
          <a:prstGeom prst="rect">
            <a:avLst/>
          </a:prstGeom>
        </p:spPr>
      </p:pic>
      <p:pic>
        <p:nvPicPr>
          <p:cNvPr id="34" name="Graphic 33">
            <a:extLst>
              <a:ext uri="{FF2B5EF4-FFF2-40B4-BE49-F238E27FC236}">
                <a16:creationId xmlns:a16="http://schemas.microsoft.com/office/drawing/2014/main" id="{DA1B7787-A208-4864-B5A8-83947AF8DC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34098" y="1641358"/>
            <a:ext cx="638175" cy="638175"/>
          </a:xfrm>
          <a:prstGeom prst="rect">
            <a:avLst/>
          </a:prstGeom>
        </p:spPr>
      </p:pic>
      <p:pic>
        <p:nvPicPr>
          <p:cNvPr id="36" name="Graphic 35">
            <a:extLst>
              <a:ext uri="{FF2B5EF4-FFF2-40B4-BE49-F238E27FC236}">
                <a16:creationId xmlns:a16="http://schemas.microsoft.com/office/drawing/2014/main" id="{F06DC8AD-37B8-455E-BF3D-85CE8EA6C6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28267" y="1615540"/>
            <a:ext cx="638175" cy="638175"/>
          </a:xfrm>
          <a:prstGeom prst="rect">
            <a:avLst/>
          </a:prstGeom>
        </p:spPr>
      </p:pic>
      <p:pic>
        <p:nvPicPr>
          <p:cNvPr id="38" name="Graphic 37">
            <a:extLst>
              <a:ext uri="{FF2B5EF4-FFF2-40B4-BE49-F238E27FC236}">
                <a16:creationId xmlns:a16="http://schemas.microsoft.com/office/drawing/2014/main" id="{F4F579AA-DBE6-43EC-A57A-E46227F941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43325" y="1644114"/>
            <a:ext cx="619125" cy="581025"/>
          </a:xfrm>
          <a:prstGeom prst="rect">
            <a:avLst/>
          </a:prstGeom>
        </p:spPr>
      </p:pic>
    </p:spTree>
    <p:extLst>
      <p:ext uri="{BB962C8B-B14F-4D97-AF65-F5344CB8AC3E}">
        <p14:creationId xmlns:p14="http://schemas.microsoft.com/office/powerpoint/2010/main" val="35008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0F83EB1A-07A0-4927-890A-A725F39F81D0}"/>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 y="1041248"/>
            <a:ext cx="9610927" cy="5816751"/>
          </a:xfrm>
          <a:prstGeom prst="rect">
            <a:avLst/>
          </a:prstGeom>
        </p:spPr>
      </p:pic>
      <p:sp>
        <p:nvSpPr>
          <p:cNvPr id="33" name="Rectangle 32">
            <a:extLst>
              <a:ext uri="{FF2B5EF4-FFF2-40B4-BE49-F238E27FC236}">
                <a16:creationId xmlns:a16="http://schemas.microsoft.com/office/drawing/2014/main" id="{CD2A57D0-E81C-4910-A232-2BA05A543855}"/>
              </a:ext>
            </a:extLst>
          </p:cNvPr>
          <p:cNvSpPr/>
          <p:nvPr/>
        </p:nvSpPr>
        <p:spPr>
          <a:xfrm>
            <a:off x="5911030" y="1041248"/>
            <a:ext cx="3699896" cy="5836206"/>
          </a:xfrm>
          <a:prstGeom prst="rect">
            <a:avLst/>
          </a:prstGeom>
          <a:gradFill>
            <a:gsLst>
              <a:gs pos="0">
                <a:schemeClr val="bg1">
                  <a:alpha val="0"/>
                </a:schemeClr>
              </a:gs>
              <a:gs pos="100000">
                <a:schemeClr val="bg1"/>
              </a:gs>
            </a:gsLst>
            <a:lin ang="0" scaled="1"/>
          </a:gra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sp>
        <p:nvSpPr>
          <p:cNvPr id="31" name="Freeform: Shape 30">
            <a:extLst>
              <a:ext uri="{FF2B5EF4-FFF2-40B4-BE49-F238E27FC236}">
                <a16:creationId xmlns:a16="http://schemas.microsoft.com/office/drawing/2014/main" id="{033B8594-710B-44D8-AFEC-75D4FFC6A81E}"/>
              </a:ext>
            </a:extLst>
          </p:cNvPr>
          <p:cNvSpPr/>
          <p:nvPr/>
        </p:nvSpPr>
        <p:spPr>
          <a:xfrm>
            <a:off x="3934691" y="1041248"/>
            <a:ext cx="8257309" cy="5836206"/>
          </a:xfrm>
          <a:custGeom>
            <a:avLst/>
            <a:gdLst>
              <a:gd name="connsiteX0" fmla="*/ 0 w 6331434"/>
              <a:gd name="connsiteY0" fmla="*/ 0 h 5836206"/>
              <a:gd name="connsiteX1" fmla="*/ 6331434 w 6331434"/>
              <a:gd name="connsiteY1" fmla="*/ 0 h 5836206"/>
              <a:gd name="connsiteX2" fmla="*/ 6331434 w 6331434"/>
              <a:gd name="connsiteY2" fmla="*/ 5836206 h 5836206"/>
              <a:gd name="connsiteX3" fmla="*/ 2 w 6331434"/>
              <a:gd name="connsiteY3" fmla="*/ 5836206 h 5836206"/>
              <a:gd name="connsiteX4" fmla="*/ 208570 w 6331434"/>
              <a:gd name="connsiteY4" fmla="*/ 5646647 h 5836206"/>
              <a:gd name="connsiteX5" fmla="*/ 1338769 w 6331434"/>
              <a:gd name="connsiteY5" fmla="*/ 2918104 h 5836206"/>
              <a:gd name="connsiteX6" fmla="*/ 208570 w 6331434"/>
              <a:gd name="connsiteY6" fmla="*/ 189562 h 583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1434" h="5836206">
                <a:moveTo>
                  <a:pt x="0" y="0"/>
                </a:moveTo>
                <a:lnTo>
                  <a:pt x="6331434" y="0"/>
                </a:lnTo>
                <a:lnTo>
                  <a:pt x="6331434" y="5836206"/>
                </a:lnTo>
                <a:lnTo>
                  <a:pt x="2" y="5836206"/>
                </a:lnTo>
                <a:lnTo>
                  <a:pt x="208570" y="5646647"/>
                </a:lnTo>
                <a:cubicBezTo>
                  <a:pt x="906865" y="4948352"/>
                  <a:pt x="1338769" y="3983666"/>
                  <a:pt x="1338769" y="2918104"/>
                </a:cubicBezTo>
                <a:cubicBezTo>
                  <a:pt x="1338769" y="1852542"/>
                  <a:pt x="906865" y="887857"/>
                  <a:pt x="208570" y="189562"/>
                </a:cubicBezTo>
                <a:close/>
              </a:path>
            </a:pathLst>
          </a:custGeom>
          <a:solidFill>
            <a:schemeClr val="bg2">
              <a:lumMod val="90000"/>
              <a:alpha val="87000"/>
            </a:schemeClr>
          </a:solidFill>
          <a:ln>
            <a:noFill/>
          </a:ln>
        </p:spPr>
        <p:style>
          <a:lnRef idx="1">
            <a:schemeClr val="accent1"/>
          </a:lnRef>
          <a:fillRef idx="0">
            <a:schemeClr val="accent1"/>
          </a:fillRef>
          <a:effectRef idx="0">
            <a:schemeClr val="dk1"/>
          </a:effectRef>
          <a:fontRef idx="minor">
            <a:schemeClr val="dk1"/>
          </a:fontRef>
        </p:style>
        <p:txBody>
          <a:bodyPr wrap="square" rtlCol="0" anchor="ctr">
            <a:noAutofit/>
          </a:bodyPr>
          <a:lstStyle/>
          <a:p>
            <a:pPr algn="ctr">
              <a:lnSpc>
                <a:spcPct val="100000"/>
              </a:lnSpc>
            </a:pPr>
            <a:endParaRPr lang="en-US" sz="1600" dirty="0">
              <a:solidFill>
                <a:schemeClr val="tx1"/>
              </a:solidFill>
            </a:endParaRPr>
          </a:p>
        </p:txBody>
      </p:sp>
      <p:sp>
        <p:nvSpPr>
          <p:cNvPr id="2" name="Title 1"/>
          <p:cNvSpPr>
            <a:spLocks noGrp="1"/>
          </p:cNvSpPr>
          <p:nvPr>
            <p:ph type="title"/>
          </p:nvPr>
        </p:nvSpPr>
        <p:spPr/>
        <p:txBody>
          <a:bodyPr/>
          <a:lstStyle/>
          <a:p>
            <a:r>
              <a:rPr lang="en-US" dirty="0"/>
              <a:t>Why buy cyber insurance?</a:t>
            </a:r>
          </a:p>
        </p:txBody>
      </p:sp>
      <p:pic>
        <p:nvPicPr>
          <p:cNvPr id="5" name="Picture 4">
            <a:extLst>
              <a:ext uri="{FF2B5EF4-FFF2-40B4-BE49-F238E27FC236}">
                <a16:creationId xmlns:a16="http://schemas.microsoft.com/office/drawing/2014/main" id="{8AD98D01-48FD-40A9-8560-F1CBF5FB0E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
        <p:nvSpPr>
          <p:cNvPr id="9" name="Rectangle 8">
            <a:extLst>
              <a:ext uri="{FF2B5EF4-FFF2-40B4-BE49-F238E27FC236}">
                <a16:creationId xmlns:a16="http://schemas.microsoft.com/office/drawing/2014/main" id="{42124490-07E2-46AA-A051-7F6DF3F58621}"/>
              </a:ext>
            </a:extLst>
          </p:cNvPr>
          <p:cNvSpPr/>
          <p:nvPr/>
        </p:nvSpPr>
        <p:spPr>
          <a:xfrm>
            <a:off x="1934666" y="6477000"/>
            <a:ext cx="184730" cy="261610"/>
          </a:xfrm>
          <a:prstGeom prst="rect">
            <a:avLst/>
          </a:prstGeom>
        </p:spPr>
        <p:txBody>
          <a:bodyPr wrap="none">
            <a:spAutoFit/>
          </a:bodyPr>
          <a:lstStyle/>
          <a:p>
            <a:pPr algn="ctr"/>
            <a:endParaRPr lang="en-US" sz="1100" i="1" dirty="0">
              <a:solidFill>
                <a:schemeClr val="tx1">
                  <a:lumMod val="60000"/>
                  <a:lumOff val="40000"/>
                </a:schemeClr>
              </a:solidFill>
            </a:endParaRPr>
          </a:p>
        </p:txBody>
      </p:sp>
      <p:grpSp>
        <p:nvGrpSpPr>
          <p:cNvPr id="3" name="Group 2">
            <a:extLst>
              <a:ext uri="{FF2B5EF4-FFF2-40B4-BE49-F238E27FC236}">
                <a16:creationId xmlns:a16="http://schemas.microsoft.com/office/drawing/2014/main" id="{B2EAABCE-4372-4C23-A14C-FF64879D9E0E}"/>
              </a:ext>
            </a:extLst>
          </p:cNvPr>
          <p:cNvGrpSpPr/>
          <p:nvPr/>
        </p:nvGrpSpPr>
        <p:grpSpPr>
          <a:xfrm>
            <a:off x="4805462" y="1717956"/>
            <a:ext cx="6124434" cy="353943"/>
            <a:chOff x="4858630" y="1717956"/>
            <a:chExt cx="6124434" cy="353943"/>
          </a:xfrm>
        </p:grpSpPr>
        <p:sp>
          <p:nvSpPr>
            <p:cNvPr id="12" name="TextBox 11">
              <a:extLst>
                <a:ext uri="{FF2B5EF4-FFF2-40B4-BE49-F238E27FC236}">
                  <a16:creationId xmlns:a16="http://schemas.microsoft.com/office/drawing/2014/main" id="{3E2F8641-E961-47F5-BCC8-FACF373B7D52}"/>
                </a:ext>
              </a:extLst>
            </p:cNvPr>
            <p:cNvSpPr txBox="1"/>
            <p:nvPr/>
          </p:nvSpPr>
          <p:spPr>
            <a:xfrm>
              <a:off x="5255742" y="1717956"/>
              <a:ext cx="5727322" cy="353943"/>
            </a:xfrm>
            <a:prstGeom prst="rect">
              <a:avLst/>
            </a:prstGeom>
            <a:noFill/>
          </p:spPr>
          <p:txBody>
            <a:bodyPr wrap="none">
              <a:spAutoFit/>
            </a:bodyPr>
            <a:lstStyle/>
            <a:p>
              <a:r>
                <a:rPr lang="en-US" sz="1700" dirty="0"/>
                <a:t>Breach coach can help quickly establish a plan of action </a:t>
              </a:r>
            </a:p>
          </p:txBody>
        </p:sp>
        <p:sp>
          <p:nvSpPr>
            <p:cNvPr id="24" name="Oval 23">
              <a:extLst>
                <a:ext uri="{FF2B5EF4-FFF2-40B4-BE49-F238E27FC236}">
                  <a16:creationId xmlns:a16="http://schemas.microsoft.com/office/drawing/2014/main" id="{9834732B-D265-44DC-BB66-79CF5A7C812F}"/>
                </a:ext>
              </a:extLst>
            </p:cNvPr>
            <p:cNvSpPr/>
            <p:nvPr/>
          </p:nvSpPr>
          <p:spPr>
            <a:xfrm>
              <a:off x="4858630" y="1771331"/>
              <a:ext cx="247193" cy="247193"/>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4" name="Group 3">
            <a:extLst>
              <a:ext uri="{FF2B5EF4-FFF2-40B4-BE49-F238E27FC236}">
                <a16:creationId xmlns:a16="http://schemas.microsoft.com/office/drawing/2014/main" id="{085B1D51-19D0-4428-BECB-235472E197D4}"/>
              </a:ext>
            </a:extLst>
          </p:cNvPr>
          <p:cNvGrpSpPr/>
          <p:nvPr/>
        </p:nvGrpSpPr>
        <p:grpSpPr>
          <a:xfrm>
            <a:off x="5303781" y="2612237"/>
            <a:ext cx="5928077" cy="353943"/>
            <a:chOff x="5296748" y="2539331"/>
            <a:chExt cx="5928077" cy="353943"/>
          </a:xfrm>
        </p:grpSpPr>
        <p:sp>
          <p:nvSpPr>
            <p:cNvPr id="20" name="TextBox 19">
              <a:extLst>
                <a:ext uri="{FF2B5EF4-FFF2-40B4-BE49-F238E27FC236}">
                  <a16:creationId xmlns:a16="http://schemas.microsoft.com/office/drawing/2014/main" id="{08B1478A-CDA3-4A60-BDF8-8CCB09E88305}"/>
                </a:ext>
              </a:extLst>
            </p:cNvPr>
            <p:cNvSpPr txBox="1"/>
            <p:nvPr/>
          </p:nvSpPr>
          <p:spPr>
            <a:xfrm>
              <a:off x="5726204" y="2539331"/>
              <a:ext cx="5498621" cy="353943"/>
            </a:xfrm>
            <a:prstGeom prst="rect">
              <a:avLst/>
            </a:prstGeom>
            <a:noFill/>
          </p:spPr>
          <p:txBody>
            <a:bodyPr wrap="none">
              <a:spAutoFit/>
            </a:bodyPr>
            <a:lstStyle/>
            <a:p>
              <a:r>
                <a:rPr lang="en-US" sz="1700" dirty="0"/>
                <a:t>Most carriers offer risk mitigation tools &amp; information </a:t>
              </a:r>
            </a:p>
          </p:txBody>
        </p:sp>
        <p:sp>
          <p:nvSpPr>
            <p:cNvPr id="25" name="Oval 24">
              <a:extLst>
                <a:ext uri="{FF2B5EF4-FFF2-40B4-BE49-F238E27FC236}">
                  <a16:creationId xmlns:a16="http://schemas.microsoft.com/office/drawing/2014/main" id="{63ED83C4-3CA8-4FFA-A490-8893D54C4339}"/>
                </a:ext>
              </a:extLst>
            </p:cNvPr>
            <p:cNvSpPr/>
            <p:nvPr/>
          </p:nvSpPr>
          <p:spPr>
            <a:xfrm>
              <a:off x="5296748" y="2592706"/>
              <a:ext cx="247193" cy="247193"/>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6" name="Group 5">
            <a:extLst>
              <a:ext uri="{FF2B5EF4-FFF2-40B4-BE49-F238E27FC236}">
                <a16:creationId xmlns:a16="http://schemas.microsoft.com/office/drawing/2014/main" id="{2983B995-A96A-482F-B66E-E103BBA88406}"/>
              </a:ext>
            </a:extLst>
          </p:cNvPr>
          <p:cNvGrpSpPr/>
          <p:nvPr/>
        </p:nvGrpSpPr>
        <p:grpSpPr>
          <a:xfrm>
            <a:off x="5549613" y="3380236"/>
            <a:ext cx="6368247" cy="877163"/>
            <a:chOff x="5549613" y="3380236"/>
            <a:chExt cx="6368247" cy="877163"/>
          </a:xfrm>
        </p:grpSpPr>
        <p:sp>
          <p:nvSpPr>
            <p:cNvPr id="18" name="TextBox 17">
              <a:extLst>
                <a:ext uri="{FF2B5EF4-FFF2-40B4-BE49-F238E27FC236}">
                  <a16:creationId xmlns:a16="http://schemas.microsoft.com/office/drawing/2014/main" id="{037D4AF9-83BC-4FAD-B2A1-4820185F5C88}"/>
                </a:ext>
              </a:extLst>
            </p:cNvPr>
            <p:cNvSpPr txBox="1"/>
            <p:nvPr/>
          </p:nvSpPr>
          <p:spPr>
            <a:xfrm>
              <a:off x="5911030" y="3380236"/>
              <a:ext cx="6006830" cy="877163"/>
            </a:xfrm>
            <a:prstGeom prst="rect">
              <a:avLst/>
            </a:prstGeom>
            <a:noFill/>
          </p:spPr>
          <p:txBody>
            <a:bodyPr wrap="square">
              <a:spAutoFit/>
            </a:bodyPr>
            <a:lstStyle/>
            <a:p>
              <a:r>
                <a:rPr lang="en-US" sz="1700" dirty="0"/>
                <a:t>With Pay on Behalf language, insurance helps minimize the financial strain of having to potentially shell out significant amounts of money in a short amount of time </a:t>
              </a:r>
            </a:p>
          </p:txBody>
        </p:sp>
        <p:sp>
          <p:nvSpPr>
            <p:cNvPr id="26" name="Oval 25">
              <a:extLst>
                <a:ext uri="{FF2B5EF4-FFF2-40B4-BE49-F238E27FC236}">
                  <a16:creationId xmlns:a16="http://schemas.microsoft.com/office/drawing/2014/main" id="{ACF47E34-604D-4BCB-951A-4DEAC496CF07}"/>
                </a:ext>
              </a:extLst>
            </p:cNvPr>
            <p:cNvSpPr/>
            <p:nvPr/>
          </p:nvSpPr>
          <p:spPr>
            <a:xfrm>
              <a:off x="5549613" y="3695221"/>
              <a:ext cx="247193" cy="247193"/>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7" name="Group 6">
            <a:extLst>
              <a:ext uri="{FF2B5EF4-FFF2-40B4-BE49-F238E27FC236}">
                <a16:creationId xmlns:a16="http://schemas.microsoft.com/office/drawing/2014/main" id="{3744CC94-7752-4189-B9EF-1238BFB3DFF0}"/>
              </a:ext>
            </a:extLst>
          </p:cNvPr>
          <p:cNvGrpSpPr/>
          <p:nvPr/>
        </p:nvGrpSpPr>
        <p:grpSpPr>
          <a:xfrm>
            <a:off x="5428932" y="4744362"/>
            <a:ext cx="6576684" cy="353943"/>
            <a:chOff x="5428932" y="4744362"/>
            <a:chExt cx="6576684" cy="353943"/>
          </a:xfrm>
        </p:grpSpPr>
        <p:sp>
          <p:nvSpPr>
            <p:cNvPr id="16" name="TextBox 15">
              <a:extLst>
                <a:ext uri="{FF2B5EF4-FFF2-40B4-BE49-F238E27FC236}">
                  <a16:creationId xmlns:a16="http://schemas.microsoft.com/office/drawing/2014/main" id="{7A24BBAD-23F1-4632-8B82-62F4E0F3BFBA}"/>
                </a:ext>
              </a:extLst>
            </p:cNvPr>
            <p:cNvSpPr txBox="1"/>
            <p:nvPr/>
          </p:nvSpPr>
          <p:spPr>
            <a:xfrm>
              <a:off x="5726204" y="4744362"/>
              <a:ext cx="6279412" cy="353943"/>
            </a:xfrm>
            <a:prstGeom prst="rect">
              <a:avLst/>
            </a:prstGeom>
            <a:noFill/>
          </p:spPr>
          <p:txBody>
            <a:bodyPr wrap="square">
              <a:spAutoFit/>
            </a:bodyPr>
            <a:lstStyle/>
            <a:p>
              <a:r>
                <a:rPr lang="en-US" sz="1700" dirty="0"/>
                <a:t>Breach Coach helps guide insured &amp; performs critical services</a:t>
              </a:r>
            </a:p>
          </p:txBody>
        </p:sp>
        <p:sp>
          <p:nvSpPr>
            <p:cNvPr id="27" name="Oval 26">
              <a:extLst>
                <a:ext uri="{FF2B5EF4-FFF2-40B4-BE49-F238E27FC236}">
                  <a16:creationId xmlns:a16="http://schemas.microsoft.com/office/drawing/2014/main" id="{4E997E29-D479-4A39-B638-FB94F9F7D039}"/>
                </a:ext>
              </a:extLst>
            </p:cNvPr>
            <p:cNvSpPr/>
            <p:nvPr/>
          </p:nvSpPr>
          <p:spPr>
            <a:xfrm>
              <a:off x="5428932" y="4797737"/>
              <a:ext cx="247193" cy="247193"/>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grpSp>
        <p:nvGrpSpPr>
          <p:cNvPr id="8" name="Group 7">
            <a:extLst>
              <a:ext uri="{FF2B5EF4-FFF2-40B4-BE49-F238E27FC236}">
                <a16:creationId xmlns:a16="http://schemas.microsoft.com/office/drawing/2014/main" id="{497C0CE9-F732-4A6E-9F78-F4045F7EE76D}"/>
              </a:ext>
            </a:extLst>
          </p:cNvPr>
          <p:cNvGrpSpPr/>
          <p:nvPr/>
        </p:nvGrpSpPr>
        <p:grpSpPr>
          <a:xfrm>
            <a:off x="4880126" y="5585268"/>
            <a:ext cx="5676235" cy="615553"/>
            <a:chOff x="4880126" y="5585268"/>
            <a:chExt cx="5676235" cy="615553"/>
          </a:xfrm>
        </p:grpSpPr>
        <p:sp>
          <p:nvSpPr>
            <p:cNvPr id="14" name="TextBox 13">
              <a:extLst>
                <a:ext uri="{FF2B5EF4-FFF2-40B4-BE49-F238E27FC236}">
                  <a16:creationId xmlns:a16="http://schemas.microsoft.com/office/drawing/2014/main" id="{27ECE1FF-4C49-4DDF-8039-1AC32649F1B1}"/>
                </a:ext>
              </a:extLst>
            </p:cNvPr>
            <p:cNvSpPr txBox="1"/>
            <p:nvPr/>
          </p:nvSpPr>
          <p:spPr>
            <a:xfrm>
              <a:off x="5255742" y="5585268"/>
              <a:ext cx="5300619" cy="615553"/>
            </a:xfrm>
            <a:prstGeom prst="rect">
              <a:avLst/>
            </a:prstGeom>
            <a:noFill/>
          </p:spPr>
          <p:txBody>
            <a:bodyPr wrap="square">
              <a:spAutoFit/>
            </a:bodyPr>
            <a:lstStyle/>
            <a:p>
              <a:r>
                <a:rPr lang="en-US" sz="1700" dirty="0"/>
                <a:t>Forensic review of network/environment can lead to improvements in overall security</a:t>
              </a:r>
            </a:p>
          </p:txBody>
        </p:sp>
        <p:sp>
          <p:nvSpPr>
            <p:cNvPr id="28" name="Oval 27">
              <a:extLst>
                <a:ext uri="{FF2B5EF4-FFF2-40B4-BE49-F238E27FC236}">
                  <a16:creationId xmlns:a16="http://schemas.microsoft.com/office/drawing/2014/main" id="{E923EDD4-8727-4392-A4A9-49F09227AF92}"/>
                </a:ext>
              </a:extLst>
            </p:cNvPr>
            <p:cNvSpPr/>
            <p:nvPr/>
          </p:nvSpPr>
          <p:spPr>
            <a:xfrm>
              <a:off x="4880126" y="5769448"/>
              <a:ext cx="247193" cy="247193"/>
            </a:xfrm>
            <a:prstGeom prst="ellipse">
              <a:avLst/>
            </a:prstGeom>
            <a:solidFill>
              <a:schemeClr val="bg1"/>
            </a:solid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grpSp>
    </p:spTree>
    <p:extLst>
      <p:ext uri="{BB962C8B-B14F-4D97-AF65-F5344CB8AC3E}">
        <p14:creationId xmlns:p14="http://schemas.microsoft.com/office/powerpoint/2010/main" val="380576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2FDC30-338D-B736-38F6-F42A84A4241C}"/>
              </a:ext>
            </a:extLst>
          </p:cNvPr>
          <p:cNvPicPr>
            <a:picLocks noChangeAspect="1"/>
          </p:cNvPicPr>
          <p:nvPr/>
        </p:nvPicPr>
        <p:blipFill rotWithShape="1">
          <a:blip r:embed="rId3"/>
          <a:srcRect l="43445" t="23574" r="30213" b="34887"/>
          <a:stretch/>
        </p:blipFill>
        <p:spPr>
          <a:xfrm>
            <a:off x="301083" y="1215482"/>
            <a:ext cx="5326476" cy="4549697"/>
          </a:xfrm>
          <a:prstGeom prst="rect">
            <a:avLst/>
          </a:prstGeom>
        </p:spPr>
      </p:pic>
      <p:sp>
        <p:nvSpPr>
          <p:cNvPr id="7" name="Title 1">
            <a:extLst>
              <a:ext uri="{FF2B5EF4-FFF2-40B4-BE49-F238E27FC236}">
                <a16:creationId xmlns:a16="http://schemas.microsoft.com/office/drawing/2014/main" id="{462D8CAD-5EBE-1430-41B3-6DF8BDF5CFF4}"/>
              </a:ext>
            </a:extLst>
          </p:cNvPr>
          <p:cNvSpPr>
            <a:spLocks noGrp="1"/>
          </p:cNvSpPr>
          <p:nvPr>
            <p:ph type="title"/>
          </p:nvPr>
        </p:nvSpPr>
        <p:spPr>
          <a:xfrm>
            <a:off x="457200" y="457200"/>
            <a:ext cx="11274552" cy="448056"/>
          </a:xfrm>
        </p:spPr>
        <p:txBody>
          <a:bodyPr/>
          <a:lstStyle/>
          <a:p>
            <a:r>
              <a:rPr lang="en-US" dirty="0"/>
              <a:t>Risk Management Services – </a:t>
            </a:r>
            <a:r>
              <a:rPr lang="en-US" dirty="0" err="1"/>
              <a:t>eRiskHub</a:t>
            </a:r>
            <a:r>
              <a:rPr lang="en-US" dirty="0"/>
              <a:t> &amp; Demo</a:t>
            </a:r>
          </a:p>
        </p:txBody>
      </p:sp>
      <p:pic>
        <p:nvPicPr>
          <p:cNvPr id="10" name="Picture 9">
            <a:extLst>
              <a:ext uri="{FF2B5EF4-FFF2-40B4-BE49-F238E27FC236}">
                <a16:creationId xmlns:a16="http://schemas.microsoft.com/office/drawing/2014/main" id="{70D03CFF-647E-FF01-9971-F4AC1B04B95F}"/>
              </a:ext>
            </a:extLst>
          </p:cNvPr>
          <p:cNvPicPr>
            <a:picLocks noChangeAspect="1"/>
          </p:cNvPicPr>
          <p:nvPr/>
        </p:nvPicPr>
        <p:blipFill rotWithShape="1">
          <a:blip r:embed="rId3"/>
          <a:srcRect l="44451" t="68152" r="29025" b="4999"/>
          <a:stretch/>
        </p:blipFill>
        <p:spPr>
          <a:xfrm>
            <a:off x="6222380" y="1083675"/>
            <a:ext cx="5406432" cy="2964217"/>
          </a:xfrm>
          <a:prstGeom prst="rect">
            <a:avLst/>
          </a:prstGeom>
        </p:spPr>
      </p:pic>
      <p:pic>
        <p:nvPicPr>
          <p:cNvPr id="13" name="Picture 12">
            <a:extLst>
              <a:ext uri="{FF2B5EF4-FFF2-40B4-BE49-F238E27FC236}">
                <a16:creationId xmlns:a16="http://schemas.microsoft.com/office/drawing/2014/main" id="{95F393EE-6ABF-5459-4805-6F1290D44DED}"/>
              </a:ext>
            </a:extLst>
          </p:cNvPr>
          <p:cNvPicPr>
            <a:picLocks noChangeAspect="1"/>
          </p:cNvPicPr>
          <p:nvPr/>
        </p:nvPicPr>
        <p:blipFill rotWithShape="1">
          <a:blip r:embed="rId4"/>
          <a:srcRect l="43628" t="67646" r="28750" b="1961"/>
          <a:stretch/>
        </p:blipFill>
        <p:spPr>
          <a:xfrm>
            <a:off x="6724186" y="4207480"/>
            <a:ext cx="3679902" cy="2193320"/>
          </a:xfrm>
          <a:prstGeom prst="rect">
            <a:avLst/>
          </a:prstGeom>
        </p:spPr>
      </p:pic>
      <p:sp>
        <p:nvSpPr>
          <p:cNvPr id="15" name="TextBox 14">
            <a:extLst>
              <a:ext uri="{FF2B5EF4-FFF2-40B4-BE49-F238E27FC236}">
                <a16:creationId xmlns:a16="http://schemas.microsoft.com/office/drawing/2014/main" id="{9FE20981-35F2-FBD1-2BDF-A41D951DE3EE}"/>
              </a:ext>
            </a:extLst>
          </p:cNvPr>
          <p:cNvSpPr txBox="1"/>
          <p:nvPr/>
        </p:nvSpPr>
        <p:spPr>
          <a:xfrm>
            <a:off x="1129062" y="6031468"/>
            <a:ext cx="3967046" cy="369332"/>
          </a:xfrm>
          <a:prstGeom prst="rect">
            <a:avLst/>
          </a:prstGeom>
          <a:noFill/>
        </p:spPr>
        <p:txBody>
          <a:bodyPr wrap="square">
            <a:spAutoFit/>
          </a:bodyPr>
          <a:lstStyle/>
          <a:p>
            <a:r>
              <a:rPr lang="en-US" dirty="0">
                <a:hlinkClick r:id="rId5"/>
              </a:rPr>
              <a:t>https://eriskhub.com/home</a:t>
            </a:r>
            <a:endParaRPr lang="en-US" dirty="0"/>
          </a:p>
        </p:txBody>
      </p:sp>
    </p:spTree>
    <p:extLst>
      <p:ext uri="{BB962C8B-B14F-4D97-AF65-F5344CB8AC3E}">
        <p14:creationId xmlns:p14="http://schemas.microsoft.com/office/powerpoint/2010/main" val="918219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2D8CAD-5EBE-1430-41B3-6DF8BDF5CFF4}"/>
              </a:ext>
            </a:extLst>
          </p:cNvPr>
          <p:cNvSpPr>
            <a:spLocks noGrp="1"/>
          </p:cNvSpPr>
          <p:nvPr>
            <p:ph type="title"/>
          </p:nvPr>
        </p:nvSpPr>
        <p:spPr>
          <a:xfrm>
            <a:off x="457200" y="457200"/>
            <a:ext cx="11274552" cy="448056"/>
          </a:xfrm>
        </p:spPr>
        <p:txBody>
          <a:bodyPr/>
          <a:lstStyle/>
          <a:p>
            <a:r>
              <a:rPr lang="en-US" dirty="0"/>
              <a:t>Risk Management Services – Cost Calculator</a:t>
            </a:r>
          </a:p>
        </p:txBody>
      </p:sp>
      <p:pic>
        <p:nvPicPr>
          <p:cNvPr id="3" name="Picture 2">
            <a:extLst>
              <a:ext uri="{FF2B5EF4-FFF2-40B4-BE49-F238E27FC236}">
                <a16:creationId xmlns:a16="http://schemas.microsoft.com/office/drawing/2014/main" id="{DE846EB3-A3AE-35DF-91EB-13D50C1B0B32}"/>
              </a:ext>
            </a:extLst>
          </p:cNvPr>
          <p:cNvPicPr>
            <a:picLocks noChangeAspect="1"/>
          </p:cNvPicPr>
          <p:nvPr/>
        </p:nvPicPr>
        <p:blipFill rotWithShape="1">
          <a:blip r:embed="rId3"/>
          <a:srcRect t="10235" r="4878" b="1792"/>
          <a:stretch/>
        </p:blipFill>
        <p:spPr>
          <a:xfrm>
            <a:off x="322716" y="1142505"/>
            <a:ext cx="9717318" cy="4868002"/>
          </a:xfrm>
          <a:prstGeom prst="rect">
            <a:avLst/>
          </a:prstGeom>
        </p:spPr>
      </p:pic>
    </p:spTree>
    <p:extLst>
      <p:ext uri="{BB962C8B-B14F-4D97-AF65-F5344CB8AC3E}">
        <p14:creationId xmlns:p14="http://schemas.microsoft.com/office/powerpoint/2010/main" val="2743906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2D8CAD-5EBE-1430-41B3-6DF8BDF5CFF4}"/>
              </a:ext>
            </a:extLst>
          </p:cNvPr>
          <p:cNvSpPr>
            <a:spLocks noGrp="1"/>
          </p:cNvSpPr>
          <p:nvPr>
            <p:ph type="title"/>
          </p:nvPr>
        </p:nvSpPr>
        <p:spPr>
          <a:xfrm>
            <a:off x="457200" y="457200"/>
            <a:ext cx="11274552" cy="448056"/>
          </a:xfrm>
        </p:spPr>
        <p:txBody>
          <a:bodyPr/>
          <a:lstStyle/>
          <a:p>
            <a:r>
              <a:rPr lang="en-US" dirty="0"/>
              <a:t>Risk Management Services – Claim Examples</a:t>
            </a:r>
          </a:p>
        </p:txBody>
      </p:sp>
      <p:pic>
        <p:nvPicPr>
          <p:cNvPr id="4" name="Picture 3">
            <a:extLst>
              <a:ext uri="{FF2B5EF4-FFF2-40B4-BE49-F238E27FC236}">
                <a16:creationId xmlns:a16="http://schemas.microsoft.com/office/drawing/2014/main" id="{A5C1562E-2310-D6F1-86DE-81C2A6DA42B2}"/>
              </a:ext>
            </a:extLst>
          </p:cNvPr>
          <p:cNvPicPr>
            <a:picLocks noChangeAspect="1"/>
          </p:cNvPicPr>
          <p:nvPr/>
        </p:nvPicPr>
        <p:blipFill rotWithShape="1">
          <a:blip r:embed="rId3"/>
          <a:srcRect t="11784" r="5060"/>
          <a:stretch/>
        </p:blipFill>
        <p:spPr>
          <a:xfrm>
            <a:off x="780586" y="1150942"/>
            <a:ext cx="9779620" cy="4922136"/>
          </a:xfrm>
          <a:prstGeom prst="rect">
            <a:avLst/>
          </a:prstGeom>
        </p:spPr>
      </p:pic>
    </p:spTree>
    <p:extLst>
      <p:ext uri="{BB962C8B-B14F-4D97-AF65-F5344CB8AC3E}">
        <p14:creationId xmlns:p14="http://schemas.microsoft.com/office/powerpoint/2010/main" val="1528617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ybersecurity Education Initiative | Travelers Institute">
            <a:hlinkClick r:id="" action="ppaction://media"/>
            <a:extLst>
              <a:ext uri="{FF2B5EF4-FFF2-40B4-BE49-F238E27FC236}">
                <a16:creationId xmlns:a16="http://schemas.microsoft.com/office/drawing/2014/main" id="{D9D891F6-0EBE-92B0-E416-B01918F4CAED}"/>
              </a:ext>
            </a:extLst>
          </p:cNvPr>
          <p:cNvPicPr>
            <a:picLocks noRot="1" noChangeAspect="1"/>
          </p:cNvPicPr>
          <p:nvPr>
            <a:videoFile r:link="rId1"/>
          </p:nvPr>
        </p:nvPicPr>
        <p:blipFill>
          <a:blip r:embed="rId3"/>
          <a:stretch>
            <a:fillRect/>
          </a:stretch>
        </p:blipFill>
        <p:spPr>
          <a:xfrm>
            <a:off x="432419" y="1404459"/>
            <a:ext cx="4853259" cy="2742091"/>
          </a:xfrm>
          <a:prstGeom prst="rect">
            <a:avLst/>
          </a:prstGeom>
        </p:spPr>
      </p:pic>
      <p:sp>
        <p:nvSpPr>
          <p:cNvPr id="4" name="Title 1">
            <a:extLst>
              <a:ext uri="{FF2B5EF4-FFF2-40B4-BE49-F238E27FC236}">
                <a16:creationId xmlns:a16="http://schemas.microsoft.com/office/drawing/2014/main" id="{369CEFE0-5098-85E1-318D-5CCBAB661662}"/>
              </a:ext>
            </a:extLst>
          </p:cNvPr>
          <p:cNvSpPr txBox="1">
            <a:spLocks/>
          </p:cNvSpPr>
          <p:nvPr/>
        </p:nvSpPr>
        <p:spPr>
          <a:xfrm>
            <a:off x="457200" y="457200"/>
            <a:ext cx="11274552" cy="448056"/>
          </a:xfrm>
          <a:prstGeom prst="rect">
            <a:avLst/>
          </a:prstGeom>
        </p:spPr>
        <p:txBody>
          <a:bodyPr/>
          <a:lstStyle>
            <a:lvl1pPr algn="l" defTabSz="914400" rtl="0" eaLnBrk="1" latinLnBrk="0" hangingPunct="1">
              <a:lnSpc>
                <a:spcPct val="100000"/>
              </a:lnSpc>
              <a:spcBef>
                <a:spcPct val="0"/>
              </a:spcBef>
              <a:buNone/>
              <a:defRPr sz="2800" kern="1200" spc="0">
                <a:solidFill>
                  <a:schemeClr val="accent5"/>
                </a:solidFill>
                <a:latin typeface="Trebuchet MS" panose="020B0703020202090204" pitchFamily="34" charset="0"/>
                <a:ea typeface="+mj-ea"/>
                <a:cs typeface="+mj-cs"/>
              </a:defRPr>
            </a:lvl1pPr>
          </a:lstStyle>
          <a:p>
            <a:r>
              <a:rPr lang="en-US" dirty="0"/>
              <a:t>Travelers Institute – Wednesdays with Woodard</a:t>
            </a:r>
          </a:p>
        </p:txBody>
      </p:sp>
      <p:pic>
        <p:nvPicPr>
          <p:cNvPr id="6" name="Picture 5">
            <a:extLst>
              <a:ext uri="{FF2B5EF4-FFF2-40B4-BE49-F238E27FC236}">
                <a16:creationId xmlns:a16="http://schemas.microsoft.com/office/drawing/2014/main" id="{3A0C39EF-E79A-AE03-7A2D-C9DC49B41C6D}"/>
              </a:ext>
            </a:extLst>
          </p:cNvPr>
          <p:cNvPicPr>
            <a:picLocks noChangeAspect="1"/>
          </p:cNvPicPr>
          <p:nvPr/>
        </p:nvPicPr>
        <p:blipFill rotWithShape="1">
          <a:blip r:embed="rId4"/>
          <a:srcRect l="23232" t="11784" r="24909"/>
          <a:stretch/>
        </p:blipFill>
        <p:spPr>
          <a:xfrm>
            <a:off x="5804702" y="1404459"/>
            <a:ext cx="5368819" cy="4946805"/>
          </a:xfrm>
          <a:prstGeom prst="rect">
            <a:avLst/>
          </a:prstGeom>
        </p:spPr>
      </p:pic>
    </p:spTree>
    <p:extLst>
      <p:ext uri="{BB962C8B-B14F-4D97-AF65-F5344CB8AC3E}">
        <p14:creationId xmlns:p14="http://schemas.microsoft.com/office/powerpoint/2010/main" val="17619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A54355-2845-4F38-A22D-7C5024B5548C}"/>
              </a:ext>
            </a:extLst>
          </p:cNvPr>
          <p:cNvSpPr>
            <a:spLocks noGrp="1"/>
          </p:cNvSpPr>
          <p:nvPr>
            <p:ph type="body" sz="quarter" idx="13"/>
          </p:nvPr>
        </p:nvSpPr>
        <p:spPr/>
        <p:txBody>
          <a:bodyPr/>
          <a:lstStyle/>
          <a:p>
            <a:r>
              <a:rPr lang="en-US" dirty="0"/>
              <a:t>Questions</a:t>
            </a:r>
          </a:p>
        </p:txBody>
      </p:sp>
    </p:spTree>
    <p:extLst>
      <p:ext uri="{BB962C8B-B14F-4D97-AF65-F5344CB8AC3E}">
        <p14:creationId xmlns:p14="http://schemas.microsoft.com/office/powerpoint/2010/main" val="192957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8F085-207A-450C-8E84-22C2E73BC7BB}"/>
              </a:ext>
            </a:extLst>
          </p:cNvPr>
          <p:cNvSpPr>
            <a:spLocks noGrp="1"/>
          </p:cNvSpPr>
          <p:nvPr>
            <p:ph type="body" sz="quarter" idx="13"/>
          </p:nvPr>
        </p:nvSpPr>
        <p:spPr/>
        <p:txBody>
          <a:bodyPr/>
          <a:lstStyle/>
          <a:p>
            <a:r>
              <a:rPr lang="en-US" dirty="0"/>
              <a:t>Top threats: </a:t>
            </a:r>
            <a:br>
              <a:rPr lang="en-US" dirty="0"/>
            </a:br>
            <a:r>
              <a:rPr lang="en-US" dirty="0"/>
              <a:t>Email compromise</a:t>
            </a:r>
          </a:p>
        </p:txBody>
      </p:sp>
    </p:spTree>
    <p:extLst>
      <p:ext uri="{BB962C8B-B14F-4D97-AF65-F5344CB8AC3E}">
        <p14:creationId xmlns:p14="http://schemas.microsoft.com/office/powerpoint/2010/main" val="77250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Email compromise</a:t>
            </a:r>
          </a:p>
        </p:txBody>
      </p:sp>
      <p:grpSp>
        <p:nvGrpSpPr>
          <p:cNvPr id="3" name="Group 2">
            <a:extLst>
              <a:ext uri="{FF2B5EF4-FFF2-40B4-BE49-F238E27FC236}">
                <a16:creationId xmlns:a16="http://schemas.microsoft.com/office/drawing/2014/main" id="{B99FD8AB-3430-4BBB-9ED9-E63813A2F60D}"/>
              </a:ext>
            </a:extLst>
          </p:cNvPr>
          <p:cNvGrpSpPr/>
          <p:nvPr/>
        </p:nvGrpSpPr>
        <p:grpSpPr>
          <a:xfrm>
            <a:off x="573410" y="1389569"/>
            <a:ext cx="2262424" cy="2297539"/>
            <a:chOff x="573410" y="1389569"/>
            <a:chExt cx="2262424" cy="2297539"/>
          </a:xfrm>
        </p:grpSpPr>
        <p:sp>
          <p:nvSpPr>
            <p:cNvPr id="22" name="TextBox 21">
              <a:extLst>
                <a:ext uri="{FF2B5EF4-FFF2-40B4-BE49-F238E27FC236}">
                  <a16:creationId xmlns:a16="http://schemas.microsoft.com/office/drawing/2014/main" id="{EF22A037-2472-456F-B418-98A895EEC36F}"/>
                </a:ext>
              </a:extLst>
            </p:cNvPr>
            <p:cNvSpPr txBox="1"/>
            <p:nvPr/>
          </p:nvSpPr>
          <p:spPr>
            <a:xfrm>
              <a:off x="573410" y="2486779"/>
              <a:ext cx="2262424" cy="1200329"/>
            </a:xfrm>
            <a:prstGeom prst="rect">
              <a:avLst/>
            </a:prstGeom>
            <a:solidFill>
              <a:schemeClr val="bg1">
                <a:lumMod val="95000"/>
              </a:schemeClr>
            </a:solidFill>
            <a:ln>
              <a:solidFill>
                <a:schemeClr val="accent1"/>
              </a:solidFill>
            </a:ln>
          </p:spPr>
          <p:txBody>
            <a:bodyPr wrap="square">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Web based email platforms are becoming more widely used</a:t>
              </a:r>
            </a:p>
          </p:txBody>
        </p:sp>
        <p:grpSp>
          <p:nvGrpSpPr>
            <p:cNvPr id="37" name="Group 36">
              <a:extLst>
                <a:ext uri="{FF2B5EF4-FFF2-40B4-BE49-F238E27FC236}">
                  <a16:creationId xmlns:a16="http://schemas.microsoft.com/office/drawing/2014/main" id="{E9911F6C-3F13-4C2F-8FF1-F95B91541C79}"/>
                </a:ext>
              </a:extLst>
            </p:cNvPr>
            <p:cNvGrpSpPr/>
            <p:nvPr/>
          </p:nvGrpSpPr>
          <p:grpSpPr>
            <a:xfrm>
              <a:off x="1247422" y="1389569"/>
              <a:ext cx="914400" cy="914400"/>
              <a:chOff x="1605064" y="1303506"/>
              <a:chExt cx="914400" cy="914400"/>
            </a:xfrm>
          </p:grpSpPr>
          <p:sp>
            <p:nvSpPr>
              <p:cNvPr id="27" name="Oval 26">
                <a:extLst>
                  <a:ext uri="{FF2B5EF4-FFF2-40B4-BE49-F238E27FC236}">
                    <a16:creationId xmlns:a16="http://schemas.microsoft.com/office/drawing/2014/main" id="{B1B7FE29-BB1B-4C5A-B383-6F7E47D16981}"/>
                  </a:ext>
                </a:extLst>
              </p:cNvPr>
              <p:cNvSpPr/>
              <p:nvPr/>
            </p:nvSpPr>
            <p:spPr>
              <a:xfrm>
                <a:off x="1605064" y="1303506"/>
                <a:ext cx="914400" cy="914400"/>
              </a:xfrm>
              <a:prstGeom prst="ellipse">
                <a:avLst/>
              </a:prstGeom>
              <a:solidFill>
                <a:schemeClr val="accent1"/>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30" name="Graphic 29">
                <a:extLst>
                  <a:ext uri="{FF2B5EF4-FFF2-40B4-BE49-F238E27FC236}">
                    <a16:creationId xmlns:a16="http://schemas.microsoft.com/office/drawing/2014/main" id="{8657D3DF-EC9D-453B-886A-AA7660F75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9839" y="1417806"/>
                <a:ext cx="704850" cy="685800"/>
              </a:xfrm>
              <a:prstGeom prst="rect">
                <a:avLst/>
              </a:prstGeom>
            </p:spPr>
          </p:pic>
        </p:grpSp>
      </p:grpSp>
      <p:grpSp>
        <p:nvGrpSpPr>
          <p:cNvPr id="4" name="Group 3">
            <a:extLst>
              <a:ext uri="{FF2B5EF4-FFF2-40B4-BE49-F238E27FC236}">
                <a16:creationId xmlns:a16="http://schemas.microsoft.com/office/drawing/2014/main" id="{D5FF43BE-6481-4F31-A8CE-4A1C9CE85FA6}"/>
              </a:ext>
            </a:extLst>
          </p:cNvPr>
          <p:cNvGrpSpPr/>
          <p:nvPr/>
        </p:nvGrpSpPr>
        <p:grpSpPr>
          <a:xfrm>
            <a:off x="3276795" y="1389569"/>
            <a:ext cx="2716451" cy="2297539"/>
            <a:chOff x="3276795" y="1389569"/>
            <a:chExt cx="2716451" cy="2297539"/>
          </a:xfrm>
        </p:grpSpPr>
        <p:sp>
          <p:nvSpPr>
            <p:cNvPr id="24" name="TextBox 23">
              <a:extLst>
                <a:ext uri="{FF2B5EF4-FFF2-40B4-BE49-F238E27FC236}">
                  <a16:creationId xmlns:a16="http://schemas.microsoft.com/office/drawing/2014/main" id="{0B1C0CF8-F17A-4AD6-8EAF-83BDAB25D156}"/>
                </a:ext>
              </a:extLst>
            </p:cNvPr>
            <p:cNvSpPr txBox="1"/>
            <p:nvPr/>
          </p:nvSpPr>
          <p:spPr>
            <a:xfrm>
              <a:off x="3276795" y="2486779"/>
              <a:ext cx="2716451" cy="1200329"/>
            </a:xfrm>
            <a:prstGeom prst="rect">
              <a:avLst/>
            </a:prstGeom>
            <a:solidFill>
              <a:schemeClr val="bg1">
                <a:lumMod val="95000"/>
              </a:schemeClr>
            </a:solidFill>
            <a:ln>
              <a:solidFill>
                <a:schemeClr val="accent1"/>
              </a:solidFill>
            </a:ln>
          </p:spPr>
          <p:txBody>
            <a:bodyPr wrap="square">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Once a fraudster has access to email, this access is used to perpetrate other crimes</a:t>
              </a:r>
            </a:p>
          </p:txBody>
        </p:sp>
        <p:grpSp>
          <p:nvGrpSpPr>
            <p:cNvPr id="38" name="Group 37">
              <a:extLst>
                <a:ext uri="{FF2B5EF4-FFF2-40B4-BE49-F238E27FC236}">
                  <a16:creationId xmlns:a16="http://schemas.microsoft.com/office/drawing/2014/main" id="{F7A7288E-E67C-4EEC-A59A-151EFB48CC8E}"/>
                </a:ext>
              </a:extLst>
            </p:cNvPr>
            <p:cNvGrpSpPr/>
            <p:nvPr/>
          </p:nvGrpSpPr>
          <p:grpSpPr>
            <a:xfrm>
              <a:off x="4177820" y="1389569"/>
              <a:ext cx="914400" cy="914400"/>
              <a:chOff x="5065277" y="1363417"/>
              <a:chExt cx="914400" cy="914400"/>
            </a:xfrm>
          </p:grpSpPr>
          <p:sp>
            <p:nvSpPr>
              <p:cNvPr id="28" name="Oval 27">
                <a:extLst>
                  <a:ext uri="{FF2B5EF4-FFF2-40B4-BE49-F238E27FC236}">
                    <a16:creationId xmlns:a16="http://schemas.microsoft.com/office/drawing/2014/main" id="{3123E85B-5112-4F42-B52C-D125EA6FD2DD}"/>
                  </a:ext>
                </a:extLst>
              </p:cNvPr>
              <p:cNvSpPr/>
              <p:nvPr/>
            </p:nvSpPr>
            <p:spPr>
              <a:xfrm>
                <a:off x="5065277" y="1363417"/>
                <a:ext cx="914400" cy="914400"/>
              </a:xfrm>
              <a:prstGeom prst="ellipse">
                <a:avLst/>
              </a:prstGeom>
              <a:solidFill>
                <a:schemeClr val="accent1"/>
              </a:solidFill>
              <a:ln>
                <a:no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pic>
            <p:nvPicPr>
              <p:cNvPr id="32" name="Graphic 31">
                <a:extLst>
                  <a:ext uri="{FF2B5EF4-FFF2-40B4-BE49-F238E27FC236}">
                    <a16:creationId xmlns:a16="http://schemas.microsoft.com/office/drawing/2014/main" id="{3487A1C9-54FB-4D6D-B157-6DCADABFF6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2632" y="1415466"/>
                <a:ext cx="638175" cy="638175"/>
              </a:xfrm>
              <a:prstGeom prst="rect">
                <a:avLst/>
              </a:prstGeom>
            </p:spPr>
          </p:pic>
        </p:grpSp>
      </p:grpSp>
      <p:grpSp>
        <p:nvGrpSpPr>
          <p:cNvPr id="5" name="Group 4">
            <a:extLst>
              <a:ext uri="{FF2B5EF4-FFF2-40B4-BE49-F238E27FC236}">
                <a16:creationId xmlns:a16="http://schemas.microsoft.com/office/drawing/2014/main" id="{CD6A268E-A6A9-4B8B-AE86-035C1EA87F0D}"/>
              </a:ext>
            </a:extLst>
          </p:cNvPr>
          <p:cNvGrpSpPr/>
          <p:nvPr/>
        </p:nvGrpSpPr>
        <p:grpSpPr>
          <a:xfrm>
            <a:off x="6192837" y="2337885"/>
            <a:ext cx="5425754" cy="1498117"/>
            <a:chOff x="6192837" y="2337885"/>
            <a:chExt cx="5425754" cy="1498117"/>
          </a:xfrm>
        </p:grpSpPr>
        <p:sp>
          <p:nvSpPr>
            <p:cNvPr id="20" name="TextBox 19">
              <a:extLst>
                <a:ext uri="{FF2B5EF4-FFF2-40B4-BE49-F238E27FC236}">
                  <a16:creationId xmlns:a16="http://schemas.microsoft.com/office/drawing/2014/main" id="{9A94DF71-0CDD-49CC-B3E5-CAB3390EF5AB}"/>
                </a:ext>
              </a:extLst>
            </p:cNvPr>
            <p:cNvSpPr txBox="1"/>
            <p:nvPr/>
          </p:nvSpPr>
          <p:spPr>
            <a:xfrm>
              <a:off x="6993607" y="2432918"/>
              <a:ext cx="4624984" cy="1369606"/>
            </a:xfrm>
            <a:prstGeom prst="rect">
              <a:avLst/>
            </a:prstGeom>
            <a:noFill/>
          </p:spPr>
          <p:txBody>
            <a:bodyPr wrap="none">
              <a:spAutoFit/>
            </a:bodyPr>
            <a:lstStyle/>
            <a:p>
              <a:pPr marL="174625" marR="0" lvl="0" indent="-174625" algn="l" defTabSz="914400" rtl="0" eaLnBrk="1" fontAlgn="auto" latinLnBrk="0" hangingPunct="1">
                <a:lnSpc>
                  <a:spcPct val="100000"/>
                </a:lnSpc>
                <a:spcBef>
                  <a:spcPts val="0"/>
                </a:spcBef>
                <a:spcAft>
                  <a:spcPts val="600"/>
                </a:spcAft>
                <a:buClr>
                  <a:srgbClr val="F50002"/>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Social engineering fraud (SEF)</a:t>
              </a:r>
            </a:p>
            <a:p>
              <a:pPr marL="174625" marR="0" lvl="0" indent="-174625" algn="l" defTabSz="914400" rtl="0" eaLnBrk="1" fontAlgn="auto" latinLnBrk="0" hangingPunct="1">
                <a:lnSpc>
                  <a:spcPct val="100000"/>
                </a:lnSpc>
                <a:spcBef>
                  <a:spcPts val="0"/>
                </a:spcBef>
                <a:spcAft>
                  <a:spcPts val="600"/>
                </a:spcAft>
                <a:buClr>
                  <a:srgbClr val="F50002"/>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Invoice manipulation</a:t>
              </a:r>
            </a:p>
            <a:p>
              <a:pPr marL="174625" marR="0" lvl="0" indent="-174625" algn="l" defTabSz="914400" rtl="0" eaLnBrk="1" fontAlgn="auto" latinLnBrk="0" hangingPunct="1">
                <a:lnSpc>
                  <a:spcPct val="100000"/>
                </a:lnSpc>
                <a:spcBef>
                  <a:spcPts val="0"/>
                </a:spcBef>
                <a:spcAft>
                  <a:spcPts val="600"/>
                </a:spcAft>
                <a:buClr>
                  <a:srgbClr val="F50002"/>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Computer fraud</a:t>
              </a:r>
            </a:p>
            <a:p>
              <a:pPr marL="174625" marR="0" lvl="0" indent="-174625" algn="l" defTabSz="914400" rtl="0" eaLnBrk="1" fontAlgn="auto" latinLnBrk="0" hangingPunct="1">
                <a:lnSpc>
                  <a:spcPct val="100000"/>
                </a:lnSpc>
                <a:spcBef>
                  <a:spcPts val="0"/>
                </a:spcBef>
                <a:spcAft>
                  <a:spcPts val="600"/>
                </a:spcAft>
                <a:buClr>
                  <a:srgbClr val="F50002"/>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3C3F41"/>
                  </a:solidFill>
                  <a:effectLst/>
                  <a:uLnTx/>
                  <a:uFillTx/>
                  <a:latin typeface="Trebuchet MS" panose="020B0603020202020204"/>
                  <a:ea typeface="+mn-ea"/>
                  <a:cs typeface="+mn-cs"/>
                </a:rPr>
                <a:t>Theft of personally identifiable information</a:t>
              </a:r>
            </a:p>
          </p:txBody>
        </p:sp>
        <p:sp>
          <p:nvSpPr>
            <p:cNvPr id="36" name="Left Bracket 35">
              <a:extLst>
                <a:ext uri="{FF2B5EF4-FFF2-40B4-BE49-F238E27FC236}">
                  <a16:creationId xmlns:a16="http://schemas.microsoft.com/office/drawing/2014/main" id="{F5BCE3A5-C708-4005-8C31-5A4A9B373FF3}"/>
                </a:ext>
              </a:extLst>
            </p:cNvPr>
            <p:cNvSpPr/>
            <p:nvPr/>
          </p:nvSpPr>
          <p:spPr>
            <a:xfrm>
              <a:off x="6916157" y="2337885"/>
              <a:ext cx="154900" cy="1498117"/>
            </a:xfrm>
            <a:prstGeom prst="leftBracket">
              <a:avLst>
                <a:gd name="adj" fmla="val 0"/>
              </a:avLst>
            </a:prstGeom>
            <a:ln w="38100" cap="sq">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sp>
          <p:nvSpPr>
            <p:cNvPr id="45" name="Freeform 5">
              <a:extLst>
                <a:ext uri="{FF2B5EF4-FFF2-40B4-BE49-F238E27FC236}">
                  <a16:creationId xmlns:a16="http://schemas.microsoft.com/office/drawing/2014/main" id="{9B735798-0F7B-4BB2-BA02-C2151719477F}"/>
                </a:ext>
              </a:extLst>
            </p:cNvPr>
            <p:cNvSpPr>
              <a:spLocks/>
            </p:cNvSpPr>
            <p:nvPr/>
          </p:nvSpPr>
          <p:spPr bwMode="auto">
            <a:xfrm>
              <a:off x="6192837" y="2923146"/>
              <a:ext cx="456397" cy="389150"/>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6" name="Group 5">
            <a:extLst>
              <a:ext uri="{FF2B5EF4-FFF2-40B4-BE49-F238E27FC236}">
                <a16:creationId xmlns:a16="http://schemas.microsoft.com/office/drawing/2014/main" id="{39C724CE-DF58-4962-8DAD-916D81BF2B10}"/>
              </a:ext>
            </a:extLst>
          </p:cNvPr>
          <p:cNvGrpSpPr/>
          <p:nvPr/>
        </p:nvGrpSpPr>
        <p:grpSpPr>
          <a:xfrm>
            <a:off x="2092157" y="4671361"/>
            <a:ext cx="8007687" cy="1671233"/>
            <a:chOff x="2092157" y="4671361"/>
            <a:chExt cx="8007687" cy="1671233"/>
          </a:xfrm>
        </p:grpSpPr>
        <p:sp>
          <p:nvSpPr>
            <p:cNvPr id="18" name="TextBox 17">
              <a:extLst>
                <a:ext uri="{FF2B5EF4-FFF2-40B4-BE49-F238E27FC236}">
                  <a16:creationId xmlns:a16="http://schemas.microsoft.com/office/drawing/2014/main" id="{EF4B3308-3680-4597-8C7F-53B1E0BBD5BA}"/>
                </a:ext>
              </a:extLst>
            </p:cNvPr>
            <p:cNvSpPr txBox="1"/>
            <p:nvPr/>
          </p:nvSpPr>
          <p:spPr>
            <a:xfrm>
              <a:off x="2092157" y="4671361"/>
              <a:ext cx="8007687" cy="646331"/>
            </a:xfrm>
            <a:prstGeom prst="rect">
              <a:avLst/>
            </a:prstGeom>
            <a:solidFill>
              <a:schemeClr val="bg1">
                <a:lumMod val="95000"/>
              </a:schemeClr>
            </a:solidFill>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In addition to any 1st party loss, Data Privacy laws require individuals whose confidential information was accessed within e-mails be notified</a:t>
              </a:r>
            </a:p>
          </p:txBody>
        </p:sp>
        <p:sp>
          <p:nvSpPr>
            <p:cNvPr id="26" name="TextBox 25">
              <a:extLst>
                <a:ext uri="{FF2B5EF4-FFF2-40B4-BE49-F238E27FC236}">
                  <a16:creationId xmlns:a16="http://schemas.microsoft.com/office/drawing/2014/main" id="{C64FA532-9F62-4090-BC29-D836A367CBD9}"/>
                </a:ext>
              </a:extLst>
            </p:cNvPr>
            <p:cNvSpPr txBox="1"/>
            <p:nvPr/>
          </p:nvSpPr>
          <p:spPr>
            <a:xfrm>
              <a:off x="3175970" y="5973262"/>
              <a:ext cx="584006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Notification costs </a:t>
              </a:r>
              <a:r>
                <a:rPr kumimoji="0" lang="en-US" sz="1800" b="1" i="0" u="none" strike="noStrike" kern="1200" cap="none" spc="0" normalizeH="0" baseline="0" noProof="0" dirty="0">
                  <a:ln>
                    <a:noFill/>
                  </a:ln>
                  <a:solidFill>
                    <a:srgbClr val="F50002"/>
                  </a:solidFill>
                  <a:effectLst/>
                  <a:uLnTx/>
                  <a:uFillTx/>
                  <a:latin typeface="Trebuchet MS" panose="020B0603020202020204"/>
                  <a:ea typeface="+mn-ea"/>
                  <a:cs typeface="+mn-cs"/>
                </a:rPr>
                <a:t>|</a:t>
              </a: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 Forensic investigation </a:t>
              </a:r>
              <a:r>
                <a:rPr kumimoji="0" lang="en-US" sz="1800" b="1" i="0" u="none" strike="noStrike" kern="1200" cap="none" spc="0" normalizeH="0" baseline="0" noProof="0" dirty="0">
                  <a:ln>
                    <a:noFill/>
                  </a:ln>
                  <a:solidFill>
                    <a:srgbClr val="F50002"/>
                  </a:solidFill>
                  <a:effectLst/>
                  <a:uLnTx/>
                  <a:uFillTx/>
                  <a:latin typeface="Trebuchet MS" panose="020B0603020202020204"/>
                  <a:ea typeface="+mn-ea"/>
                  <a:cs typeface="+mn-cs"/>
                </a:rPr>
                <a:t>|</a:t>
              </a: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 Legal fees</a:t>
              </a:r>
            </a:p>
          </p:txBody>
        </p:sp>
        <p:sp>
          <p:nvSpPr>
            <p:cNvPr id="46" name="Freeform 5">
              <a:extLst>
                <a:ext uri="{FF2B5EF4-FFF2-40B4-BE49-F238E27FC236}">
                  <a16:creationId xmlns:a16="http://schemas.microsoft.com/office/drawing/2014/main" id="{9F8E6484-B896-4F28-AAAF-B6B296D8395A}"/>
                </a:ext>
              </a:extLst>
            </p:cNvPr>
            <p:cNvSpPr>
              <a:spLocks/>
            </p:cNvSpPr>
            <p:nvPr/>
          </p:nvSpPr>
          <p:spPr bwMode="auto">
            <a:xfrm rot="5400000">
              <a:off x="5867802" y="5501849"/>
              <a:ext cx="456397" cy="389150"/>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38361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91F14E4-E9F6-42AE-A903-338AC4784C85}"/>
              </a:ext>
            </a:extLst>
          </p:cNvPr>
          <p:cNvGrpSpPr/>
          <p:nvPr/>
        </p:nvGrpSpPr>
        <p:grpSpPr>
          <a:xfrm>
            <a:off x="457200" y="2321225"/>
            <a:ext cx="6162981" cy="3727549"/>
            <a:chOff x="202182" y="1436008"/>
            <a:chExt cx="6162981" cy="3727549"/>
          </a:xfrm>
        </p:grpSpPr>
        <p:pic>
          <p:nvPicPr>
            <p:cNvPr id="15" name="Picture 14" descr="A computer monitor with a blank screen&#10;&#10;Description automatically generated with low confidence">
              <a:extLst>
                <a:ext uri="{FF2B5EF4-FFF2-40B4-BE49-F238E27FC236}">
                  <a16:creationId xmlns:a16="http://schemas.microsoft.com/office/drawing/2014/main" id="{532D98A5-4F49-496F-8012-5170328AF6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182" y="1436008"/>
              <a:ext cx="6162981" cy="3727549"/>
            </a:xfrm>
            <a:prstGeom prst="rect">
              <a:avLst/>
            </a:prstGeom>
          </p:spPr>
        </p:pic>
        <p:pic>
          <p:nvPicPr>
            <p:cNvPr id="17" name="Picture 2" descr="Surprise! New Office 365 Sign-In Experience for End Users">
              <a:extLst>
                <a:ext uri="{FF2B5EF4-FFF2-40B4-BE49-F238E27FC236}">
                  <a16:creationId xmlns:a16="http://schemas.microsoft.com/office/drawing/2014/main" id="{EFBAACA7-CD9F-43DF-94C7-FE6BD6033A2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994410" y="1648723"/>
              <a:ext cx="4589145" cy="286612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a:xfrm>
            <a:off x="457200" y="457200"/>
            <a:ext cx="11274552" cy="448056"/>
          </a:xfrm>
        </p:spPr>
        <p:txBody>
          <a:bodyPr/>
          <a:lstStyle/>
          <a:p>
            <a:r>
              <a:rPr lang="en-US" dirty="0"/>
              <a:t>How does email compromise happen?</a:t>
            </a:r>
            <a:br>
              <a:rPr lang="en-US" dirty="0"/>
            </a:br>
            <a:endParaRPr lang="en-US" dirty="0"/>
          </a:p>
        </p:txBody>
      </p:sp>
      <p:sp>
        <p:nvSpPr>
          <p:cNvPr id="16" name="TextBox 15">
            <a:extLst>
              <a:ext uri="{FF2B5EF4-FFF2-40B4-BE49-F238E27FC236}">
                <a16:creationId xmlns:a16="http://schemas.microsoft.com/office/drawing/2014/main" id="{6A7693C3-CD45-43F3-B0D2-664543EBBB19}"/>
              </a:ext>
            </a:extLst>
          </p:cNvPr>
          <p:cNvSpPr txBox="1"/>
          <p:nvPr/>
        </p:nvSpPr>
        <p:spPr>
          <a:xfrm>
            <a:off x="4770221" y="1117971"/>
            <a:ext cx="2136704" cy="2054523"/>
          </a:xfrm>
          <a:prstGeom prst="ellipse">
            <a:avLst/>
          </a:prstGeom>
          <a:solidFill>
            <a:schemeClr val="accent1">
              <a:alpha val="91000"/>
            </a:schemeClr>
          </a:solidFill>
        </p:spPr>
        <p:txBody>
          <a:bodyPr wrap="square" lIns="0" r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This login page is available from any computer, anywhere</a:t>
            </a:r>
          </a:p>
        </p:txBody>
      </p:sp>
      <p:grpSp>
        <p:nvGrpSpPr>
          <p:cNvPr id="3" name="Group 2">
            <a:extLst>
              <a:ext uri="{FF2B5EF4-FFF2-40B4-BE49-F238E27FC236}">
                <a16:creationId xmlns:a16="http://schemas.microsoft.com/office/drawing/2014/main" id="{67B47BFC-E888-417C-899F-2C9B6DBA1B41}"/>
              </a:ext>
            </a:extLst>
          </p:cNvPr>
          <p:cNvGrpSpPr/>
          <p:nvPr/>
        </p:nvGrpSpPr>
        <p:grpSpPr>
          <a:xfrm>
            <a:off x="7018046" y="1822067"/>
            <a:ext cx="4500882" cy="646331"/>
            <a:chOff x="7018046" y="1822067"/>
            <a:chExt cx="4500882" cy="646331"/>
          </a:xfrm>
        </p:grpSpPr>
        <p:sp>
          <p:nvSpPr>
            <p:cNvPr id="18" name="TextBox 17">
              <a:extLst>
                <a:ext uri="{FF2B5EF4-FFF2-40B4-BE49-F238E27FC236}">
                  <a16:creationId xmlns:a16="http://schemas.microsoft.com/office/drawing/2014/main" id="{B5735C9C-C51E-4574-A0E3-48A139575B05}"/>
                </a:ext>
              </a:extLst>
            </p:cNvPr>
            <p:cNvSpPr txBox="1"/>
            <p:nvPr/>
          </p:nvSpPr>
          <p:spPr>
            <a:xfrm>
              <a:off x="7474443" y="1822067"/>
              <a:ext cx="40444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Convenient for your workforce, but also convenient for cyber criminals</a:t>
              </a:r>
            </a:p>
          </p:txBody>
        </p:sp>
        <p:sp>
          <p:nvSpPr>
            <p:cNvPr id="21" name="Freeform 5">
              <a:extLst>
                <a:ext uri="{FF2B5EF4-FFF2-40B4-BE49-F238E27FC236}">
                  <a16:creationId xmlns:a16="http://schemas.microsoft.com/office/drawing/2014/main" id="{9D300F7F-3D0A-4F60-A994-1A266D218B14}"/>
                </a:ext>
              </a:extLst>
            </p:cNvPr>
            <p:cNvSpPr>
              <a:spLocks/>
            </p:cNvSpPr>
            <p:nvPr/>
          </p:nvSpPr>
          <p:spPr bwMode="auto">
            <a:xfrm>
              <a:off x="7018046" y="1988399"/>
              <a:ext cx="367869" cy="313666"/>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29" name="Group 28">
            <a:extLst>
              <a:ext uri="{FF2B5EF4-FFF2-40B4-BE49-F238E27FC236}">
                <a16:creationId xmlns:a16="http://schemas.microsoft.com/office/drawing/2014/main" id="{9341C622-EACC-4500-818B-1EA31B0CB902}"/>
              </a:ext>
            </a:extLst>
          </p:cNvPr>
          <p:cNvGrpSpPr/>
          <p:nvPr/>
        </p:nvGrpSpPr>
        <p:grpSpPr>
          <a:xfrm>
            <a:off x="6637468" y="2902497"/>
            <a:ext cx="5292763" cy="2540872"/>
            <a:chOff x="6637468" y="2902497"/>
            <a:chExt cx="5292763" cy="2540872"/>
          </a:xfrm>
        </p:grpSpPr>
        <p:sp>
          <p:nvSpPr>
            <p:cNvPr id="20" name="TextBox 19">
              <a:extLst>
                <a:ext uri="{FF2B5EF4-FFF2-40B4-BE49-F238E27FC236}">
                  <a16:creationId xmlns:a16="http://schemas.microsoft.com/office/drawing/2014/main" id="{8E2D32AC-6CEF-4D93-9472-D56A30962CBE}"/>
                </a:ext>
              </a:extLst>
            </p:cNvPr>
            <p:cNvSpPr txBox="1"/>
            <p:nvPr/>
          </p:nvSpPr>
          <p:spPr>
            <a:xfrm>
              <a:off x="6841021" y="3465479"/>
              <a:ext cx="4971721" cy="1785040"/>
            </a:xfrm>
            <a:prstGeom prst="rect">
              <a:avLst/>
            </a:prstGeom>
            <a:noFill/>
          </p:spPr>
          <p:txBody>
            <a:bodyPr wrap="square">
              <a:spAutoFit/>
            </a:bodyPr>
            <a:lstStyle/>
            <a:p>
              <a:pPr marL="171450" marR="0" lvl="0" indent="-171450" algn="l" defTabSz="914400" rtl="0" eaLnBrk="1" fontAlgn="auto" latinLnBrk="0" hangingPunct="1">
                <a:lnSpc>
                  <a:spcPct val="110000"/>
                </a:lnSpc>
                <a:spcBef>
                  <a:spcPts val="0"/>
                </a:spcBef>
                <a:spcAft>
                  <a:spcPts val="1500"/>
                </a:spcAft>
                <a:buClr>
                  <a:srgbClr val="F5000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If a username and password are the only requirements to access email, anyone that obtains that information has full access</a:t>
              </a:r>
            </a:p>
            <a:p>
              <a:pPr marL="171450" marR="0" lvl="0" indent="-171450" algn="l" defTabSz="914400" rtl="0" eaLnBrk="1" fontAlgn="auto" latinLnBrk="0" hangingPunct="1">
                <a:lnSpc>
                  <a:spcPct val="110000"/>
                </a:lnSpc>
                <a:spcBef>
                  <a:spcPts val="0"/>
                </a:spcBef>
                <a:spcAft>
                  <a:spcPts val="1500"/>
                </a:spcAft>
                <a:buClr>
                  <a:srgbClr val="F5000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Threat actors (TA) have many sophisticated methods of obtaining this information</a:t>
              </a:r>
            </a:p>
          </p:txBody>
        </p:sp>
        <p:sp>
          <p:nvSpPr>
            <p:cNvPr id="28" name="Freeform 5">
              <a:extLst>
                <a:ext uri="{FF2B5EF4-FFF2-40B4-BE49-F238E27FC236}">
                  <a16:creationId xmlns:a16="http://schemas.microsoft.com/office/drawing/2014/main" id="{CA9ED93E-5B7C-4F78-A822-EB5A4F4DB5DB}"/>
                </a:ext>
              </a:extLst>
            </p:cNvPr>
            <p:cNvSpPr>
              <a:spLocks/>
            </p:cNvSpPr>
            <p:nvPr/>
          </p:nvSpPr>
          <p:spPr bwMode="auto">
            <a:xfrm rot="5400000">
              <a:off x="9099915" y="2929599"/>
              <a:ext cx="367869" cy="313666"/>
            </a:xfrm>
            <a:custGeom>
              <a:avLst/>
              <a:gdLst>
                <a:gd name="T0" fmla="*/ 414 w 414"/>
                <a:gd name="T1" fmla="*/ 176 h 353"/>
                <a:gd name="T2" fmla="*/ 238 w 414"/>
                <a:gd name="T3" fmla="*/ 0 h 353"/>
                <a:gd name="T4" fmla="*/ 192 w 414"/>
                <a:gd name="T5" fmla="*/ 46 h 353"/>
                <a:gd name="T6" fmla="*/ 291 w 414"/>
                <a:gd name="T7" fmla="*/ 145 h 353"/>
                <a:gd name="T8" fmla="*/ 0 w 414"/>
                <a:gd name="T9" fmla="*/ 145 h 353"/>
                <a:gd name="T10" fmla="*/ 0 w 414"/>
                <a:gd name="T11" fmla="*/ 210 h 353"/>
                <a:gd name="T12" fmla="*/ 291 w 414"/>
                <a:gd name="T13" fmla="*/ 210 h 353"/>
                <a:gd name="T14" fmla="*/ 192 w 414"/>
                <a:gd name="T15" fmla="*/ 307 h 353"/>
                <a:gd name="T16" fmla="*/ 238 w 414"/>
                <a:gd name="T17" fmla="*/ 353 h 353"/>
                <a:gd name="T18" fmla="*/ 414 w 414"/>
                <a:gd name="T19"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53">
                  <a:moveTo>
                    <a:pt x="414" y="176"/>
                  </a:moveTo>
                  <a:lnTo>
                    <a:pt x="238" y="0"/>
                  </a:lnTo>
                  <a:lnTo>
                    <a:pt x="192" y="46"/>
                  </a:lnTo>
                  <a:lnTo>
                    <a:pt x="291" y="145"/>
                  </a:lnTo>
                  <a:lnTo>
                    <a:pt x="0" y="145"/>
                  </a:lnTo>
                  <a:lnTo>
                    <a:pt x="0" y="210"/>
                  </a:lnTo>
                  <a:lnTo>
                    <a:pt x="291" y="210"/>
                  </a:lnTo>
                  <a:lnTo>
                    <a:pt x="192" y="307"/>
                  </a:lnTo>
                  <a:lnTo>
                    <a:pt x="238" y="353"/>
                  </a:lnTo>
                  <a:lnTo>
                    <a:pt x="414" y="17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sp>
          <p:nvSpPr>
            <p:cNvPr id="27" name="Freeform: Shape 26">
              <a:extLst>
                <a:ext uri="{FF2B5EF4-FFF2-40B4-BE49-F238E27FC236}">
                  <a16:creationId xmlns:a16="http://schemas.microsoft.com/office/drawing/2014/main" id="{2D1ECE5C-5F20-4398-A2D9-2C79FEA08664}"/>
                </a:ext>
              </a:extLst>
            </p:cNvPr>
            <p:cNvSpPr/>
            <p:nvPr/>
          </p:nvSpPr>
          <p:spPr>
            <a:xfrm>
              <a:off x="6637468" y="3173505"/>
              <a:ext cx="5292763" cy="2269864"/>
            </a:xfrm>
            <a:custGeom>
              <a:avLst/>
              <a:gdLst>
                <a:gd name="connsiteX0" fmla="*/ 2302137 w 5292763"/>
                <a:gd name="connsiteY0" fmla="*/ 0 h 2269864"/>
                <a:gd name="connsiteX1" fmla="*/ 0 w 5292763"/>
                <a:gd name="connsiteY1" fmla="*/ 0 h 2269864"/>
                <a:gd name="connsiteX2" fmla="*/ 10758 w 5292763"/>
                <a:gd name="connsiteY2" fmla="*/ 322729 h 2269864"/>
                <a:gd name="connsiteX3" fmla="*/ 10758 w 5292763"/>
                <a:gd name="connsiteY3" fmla="*/ 2269864 h 2269864"/>
                <a:gd name="connsiteX4" fmla="*/ 5292763 w 5292763"/>
                <a:gd name="connsiteY4" fmla="*/ 2269864 h 2269864"/>
                <a:gd name="connsiteX5" fmla="*/ 5292763 w 5292763"/>
                <a:gd name="connsiteY5" fmla="*/ 0 h 2269864"/>
                <a:gd name="connsiteX6" fmla="*/ 3022899 w 5292763"/>
                <a:gd name="connsiteY6" fmla="*/ 0 h 22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2763" h="2269864">
                  <a:moveTo>
                    <a:pt x="2302137" y="0"/>
                  </a:moveTo>
                  <a:lnTo>
                    <a:pt x="0" y="0"/>
                  </a:lnTo>
                  <a:lnTo>
                    <a:pt x="10758" y="322729"/>
                  </a:lnTo>
                  <a:lnTo>
                    <a:pt x="10758" y="2269864"/>
                  </a:lnTo>
                  <a:lnTo>
                    <a:pt x="5292763" y="2269864"/>
                  </a:lnTo>
                  <a:lnTo>
                    <a:pt x="5292763" y="0"/>
                  </a:lnTo>
                  <a:lnTo>
                    <a:pt x="3022899" y="0"/>
                  </a:lnTo>
                </a:path>
              </a:pathLst>
            </a:custGeom>
            <a:noFill/>
            <a:ln w="19050">
              <a:solidFill>
                <a:schemeClr val="accent5"/>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35672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using a computer&#10;&#10;Description automatically generated with low confidence">
            <a:extLst>
              <a:ext uri="{FF2B5EF4-FFF2-40B4-BE49-F238E27FC236}">
                <a16:creationId xmlns:a16="http://schemas.microsoft.com/office/drawing/2014/main" id="{44EA4B6F-221C-405A-99A5-115627CDBA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 y="3768301"/>
            <a:ext cx="12192000" cy="3089699"/>
          </a:xfrm>
          <a:prstGeom prst="rect">
            <a:avLst/>
          </a:prstGeom>
        </p:spPr>
      </p:pic>
      <p:sp>
        <p:nvSpPr>
          <p:cNvPr id="50" name="Rectangle 49">
            <a:extLst>
              <a:ext uri="{FF2B5EF4-FFF2-40B4-BE49-F238E27FC236}">
                <a16:creationId xmlns:a16="http://schemas.microsoft.com/office/drawing/2014/main" id="{F075574B-F3AB-468F-8367-63429F0D9F46}"/>
              </a:ext>
            </a:extLst>
          </p:cNvPr>
          <p:cNvSpPr/>
          <p:nvPr/>
        </p:nvSpPr>
        <p:spPr>
          <a:xfrm>
            <a:off x="0" y="3768301"/>
            <a:ext cx="12192000" cy="1525501"/>
          </a:xfrm>
          <a:prstGeom prst="rect">
            <a:avLst/>
          </a:prstGeom>
          <a:gradFill flip="none" rotWithShape="1">
            <a:gsLst>
              <a:gs pos="36000">
                <a:schemeClr val="bg1"/>
              </a:gs>
              <a:gs pos="100000">
                <a:schemeClr val="bg1">
                  <a:alpha val="0"/>
                </a:schemeClr>
              </a:gs>
            </a:gsLst>
            <a:lin ang="5400000" scaled="1"/>
            <a:tileRect/>
          </a:grad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sz="1600" dirty="0">
              <a:solidFill>
                <a:schemeClr val="tx1"/>
              </a:solidFill>
            </a:endParaRPr>
          </a:p>
        </p:txBody>
      </p:sp>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How is login information obtained?</a:t>
            </a:r>
            <a:br>
              <a:rPr lang="en-US" dirty="0"/>
            </a:br>
            <a:endParaRPr lang="en-US" dirty="0"/>
          </a:p>
        </p:txBody>
      </p:sp>
      <p:graphicFrame>
        <p:nvGraphicFramePr>
          <p:cNvPr id="3" name="Table 3">
            <a:extLst>
              <a:ext uri="{FF2B5EF4-FFF2-40B4-BE49-F238E27FC236}">
                <a16:creationId xmlns:a16="http://schemas.microsoft.com/office/drawing/2014/main" id="{559E7450-309F-44BC-9A82-900741BE1D47}"/>
              </a:ext>
            </a:extLst>
          </p:cNvPr>
          <p:cNvGraphicFramePr>
            <a:graphicFrameLocks noGrp="1"/>
          </p:cNvGraphicFramePr>
          <p:nvPr>
            <p:extLst>
              <p:ext uri="{D42A27DB-BD31-4B8C-83A1-F6EECF244321}">
                <p14:modId xmlns:p14="http://schemas.microsoft.com/office/powerpoint/2010/main" val="997034361"/>
              </p:ext>
            </p:extLst>
          </p:nvPr>
        </p:nvGraphicFramePr>
        <p:xfrm>
          <a:off x="411832" y="2308844"/>
          <a:ext cx="10993200" cy="1707579"/>
        </p:xfrm>
        <a:graphic>
          <a:graphicData uri="http://schemas.openxmlformats.org/drawingml/2006/table">
            <a:tbl>
              <a:tblPr>
                <a:tableStyleId>{2D5ABB26-0587-4C30-8999-92F81FD0307C}</a:tableStyleId>
              </a:tblPr>
              <a:tblGrid>
                <a:gridCol w="2748300">
                  <a:extLst>
                    <a:ext uri="{9D8B030D-6E8A-4147-A177-3AD203B41FA5}">
                      <a16:colId xmlns:a16="http://schemas.microsoft.com/office/drawing/2014/main" val="2448872203"/>
                    </a:ext>
                  </a:extLst>
                </a:gridCol>
                <a:gridCol w="2748300">
                  <a:extLst>
                    <a:ext uri="{9D8B030D-6E8A-4147-A177-3AD203B41FA5}">
                      <a16:colId xmlns:a16="http://schemas.microsoft.com/office/drawing/2014/main" val="4017292297"/>
                    </a:ext>
                  </a:extLst>
                </a:gridCol>
                <a:gridCol w="2748300">
                  <a:extLst>
                    <a:ext uri="{9D8B030D-6E8A-4147-A177-3AD203B41FA5}">
                      <a16:colId xmlns:a16="http://schemas.microsoft.com/office/drawing/2014/main" val="1716938794"/>
                    </a:ext>
                  </a:extLst>
                </a:gridCol>
                <a:gridCol w="2748300">
                  <a:extLst>
                    <a:ext uri="{9D8B030D-6E8A-4147-A177-3AD203B41FA5}">
                      <a16:colId xmlns:a16="http://schemas.microsoft.com/office/drawing/2014/main" val="3390809650"/>
                    </a:ext>
                  </a:extLst>
                </a:gridCol>
              </a:tblGrid>
              <a:tr h="1593779">
                <a:tc>
                  <a:txBody>
                    <a:bodyPr/>
                    <a:lstStyle/>
                    <a:p>
                      <a:pPr algn="ctr">
                        <a:lnSpc>
                          <a:spcPct val="120000"/>
                        </a:lnSpc>
                      </a:pPr>
                      <a:r>
                        <a:rPr lang="en-US" sz="1800" dirty="0"/>
                        <a:t>Emails with</a:t>
                      </a:r>
                      <a:r>
                        <a:rPr lang="en-US" sz="1800" dirty="0">
                          <a:solidFill>
                            <a:srgbClr val="FF0000"/>
                          </a:solidFill>
                        </a:rPr>
                        <a:t> </a:t>
                      </a:r>
                      <a:r>
                        <a:rPr lang="en-US" sz="1800" dirty="0"/>
                        <a:t>malicious links or tainted attachments; may recommend password change</a:t>
                      </a:r>
                    </a:p>
                  </a:txBody>
                  <a:tcPr marL="0" marR="182880">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1800" dirty="0"/>
                        <a:t>Dark web acquisition of compromised emails addresses and passwords</a:t>
                      </a:r>
                    </a:p>
                  </a:txBody>
                  <a:tcPr marL="182880" marR="18288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1800" dirty="0"/>
                        <a:t>Scouring of Facebook, LinkedIn and other social media sources</a:t>
                      </a:r>
                    </a:p>
                  </a:txBody>
                  <a:tcPr marL="182880" marR="18288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1800" dirty="0"/>
                        <a:t>Emails from a misleading source with obscured or modified origin </a:t>
                      </a:r>
                      <a:br>
                        <a:rPr lang="en-US" sz="1800" dirty="0"/>
                      </a:br>
                      <a:r>
                        <a:rPr lang="en-US" sz="1800" dirty="0"/>
                        <a:t>(ex: Amazoon.com)</a:t>
                      </a:r>
                    </a:p>
                  </a:txBody>
                  <a:tcPr marL="182880" marR="0">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30731799"/>
                  </a:ext>
                </a:extLst>
              </a:tr>
            </a:tbl>
          </a:graphicData>
        </a:graphic>
      </p:graphicFrame>
      <p:grpSp>
        <p:nvGrpSpPr>
          <p:cNvPr id="19" name="Group 18">
            <a:extLst>
              <a:ext uri="{FF2B5EF4-FFF2-40B4-BE49-F238E27FC236}">
                <a16:creationId xmlns:a16="http://schemas.microsoft.com/office/drawing/2014/main" id="{3CB6F55A-1A83-40AD-A102-E0CBFBAA9232}"/>
              </a:ext>
            </a:extLst>
          </p:cNvPr>
          <p:cNvGrpSpPr/>
          <p:nvPr/>
        </p:nvGrpSpPr>
        <p:grpSpPr>
          <a:xfrm>
            <a:off x="1390888" y="1274327"/>
            <a:ext cx="624486" cy="865564"/>
            <a:chOff x="9710326" y="511176"/>
            <a:chExt cx="678274" cy="940117"/>
          </a:xfrm>
        </p:grpSpPr>
        <p:sp>
          <p:nvSpPr>
            <p:cNvPr id="18" name="Freeform 13">
              <a:extLst>
                <a:ext uri="{FF2B5EF4-FFF2-40B4-BE49-F238E27FC236}">
                  <a16:creationId xmlns:a16="http://schemas.microsoft.com/office/drawing/2014/main" id="{42B295C9-2F04-4646-94C0-BE4BC471ACB0}"/>
                </a:ext>
              </a:extLst>
            </p:cNvPr>
            <p:cNvSpPr>
              <a:spLocks noEditPoints="1"/>
            </p:cNvSpPr>
            <p:nvPr/>
          </p:nvSpPr>
          <p:spPr bwMode="auto">
            <a:xfrm>
              <a:off x="9961563" y="511176"/>
              <a:ext cx="339725" cy="414338"/>
            </a:xfrm>
            <a:custGeom>
              <a:avLst/>
              <a:gdLst>
                <a:gd name="T0" fmla="*/ 89 w 89"/>
                <a:gd name="T1" fmla="*/ 26 h 109"/>
                <a:gd name="T2" fmla="*/ 63 w 89"/>
                <a:gd name="T3" fmla="*/ 0 h 109"/>
                <a:gd name="T4" fmla="*/ 37 w 89"/>
                <a:gd name="T5" fmla="*/ 26 h 109"/>
                <a:gd name="T6" fmla="*/ 56 w 89"/>
                <a:gd name="T7" fmla="*/ 51 h 109"/>
                <a:gd name="T8" fmla="*/ 55 w 89"/>
                <a:gd name="T9" fmla="*/ 66 h 109"/>
                <a:gd name="T10" fmla="*/ 42 w 89"/>
                <a:gd name="T11" fmla="*/ 71 h 109"/>
                <a:gd name="T12" fmla="*/ 0 w 89"/>
                <a:gd name="T13" fmla="*/ 109 h 109"/>
                <a:gd name="T14" fmla="*/ 6 w 89"/>
                <a:gd name="T15" fmla="*/ 109 h 109"/>
                <a:gd name="T16" fmla="*/ 12 w 89"/>
                <a:gd name="T17" fmla="*/ 109 h 109"/>
                <a:gd name="T18" fmla="*/ 34 w 89"/>
                <a:gd name="T19" fmla="*/ 86 h 109"/>
                <a:gd name="T20" fmla="*/ 56 w 89"/>
                <a:gd name="T21" fmla="*/ 82 h 109"/>
                <a:gd name="T22" fmla="*/ 67 w 89"/>
                <a:gd name="T23" fmla="*/ 76 h 109"/>
                <a:gd name="T24" fmla="*/ 69 w 89"/>
                <a:gd name="T25" fmla="*/ 51 h 109"/>
                <a:gd name="T26" fmla="*/ 89 w 89"/>
                <a:gd name="T27" fmla="*/ 26 h 109"/>
                <a:gd name="T28" fmla="*/ 63 w 89"/>
                <a:gd name="T29" fmla="*/ 40 h 109"/>
                <a:gd name="T30" fmla="*/ 49 w 89"/>
                <a:gd name="T31" fmla="*/ 26 h 109"/>
                <a:gd name="T32" fmla="*/ 63 w 89"/>
                <a:gd name="T33" fmla="*/ 12 h 109"/>
                <a:gd name="T34" fmla="*/ 77 w 89"/>
                <a:gd name="T35" fmla="*/ 26 h 109"/>
                <a:gd name="T36" fmla="*/ 63 w 89"/>
                <a:gd name="T37"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9">
                  <a:moveTo>
                    <a:pt x="89" y="26"/>
                  </a:moveTo>
                  <a:cubicBezTo>
                    <a:pt x="89" y="12"/>
                    <a:pt x="77" y="0"/>
                    <a:pt x="63" y="0"/>
                  </a:cubicBezTo>
                  <a:cubicBezTo>
                    <a:pt x="49" y="0"/>
                    <a:pt x="37" y="12"/>
                    <a:pt x="37" y="26"/>
                  </a:cubicBezTo>
                  <a:cubicBezTo>
                    <a:pt x="37" y="38"/>
                    <a:pt x="45" y="48"/>
                    <a:pt x="56" y="51"/>
                  </a:cubicBezTo>
                  <a:cubicBezTo>
                    <a:pt x="56" y="57"/>
                    <a:pt x="55" y="65"/>
                    <a:pt x="55" y="66"/>
                  </a:cubicBezTo>
                  <a:cubicBezTo>
                    <a:pt x="54" y="70"/>
                    <a:pt x="47" y="70"/>
                    <a:pt x="42" y="71"/>
                  </a:cubicBezTo>
                  <a:cubicBezTo>
                    <a:pt x="23" y="75"/>
                    <a:pt x="5" y="90"/>
                    <a:pt x="0" y="109"/>
                  </a:cubicBezTo>
                  <a:cubicBezTo>
                    <a:pt x="2" y="109"/>
                    <a:pt x="4" y="109"/>
                    <a:pt x="6" y="109"/>
                  </a:cubicBezTo>
                  <a:cubicBezTo>
                    <a:pt x="8" y="109"/>
                    <a:pt x="10" y="109"/>
                    <a:pt x="12" y="109"/>
                  </a:cubicBezTo>
                  <a:cubicBezTo>
                    <a:pt x="16" y="99"/>
                    <a:pt x="24" y="90"/>
                    <a:pt x="34" y="86"/>
                  </a:cubicBezTo>
                  <a:cubicBezTo>
                    <a:pt x="38" y="85"/>
                    <a:pt x="47" y="83"/>
                    <a:pt x="56" y="82"/>
                  </a:cubicBezTo>
                  <a:cubicBezTo>
                    <a:pt x="63" y="81"/>
                    <a:pt x="66" y="79"/>
                    <a:pt x="67" y="76"/>
                  </a:cubicBezTo>
                  <a:cubicBezTo>
                    <a:pt x="68" y="74"/>
                    <a:pt x="69" y="59"/>
                    <a:pt x="69" y="51"/>
                  </a:cubicBezTo>
                  <a:cubicBezTo>
                    <a:pt x="81" y="48"/>
                    <a:pt x="89" y="38"/>
                    <a:pt x="89" y="26"/>
                  </a:cubicBezTo>
                  <a:close/>
                  <a:moveTo>
                    <a:pt x="63" y="40"/>
                  </a:moveTo>
                  <a:cubicBezTo>
                    <a:pt x="55" y="40"/>
                    <a:pt x="49" y="34"/>
                    <a:pt x="49" y="26"/>
                  </a:cubicBezTo>
                  <a:cubicBezTo>
                    <a:pt x="49" y="18"/>
                    <a:pt x="55" y="12"/>
                    <a:pt x="63" y="12"/>
                  </a:cubicBezTo>
                  <a:cubicBezTo>
                    <a:pt x="71" y="12"/>
                    <a:pt x="77" y="18"/>
                    <a:pt x="77" y="26"/>
                  </a:cubicBezTo>
                  <a:cubicBezTo>
                    <a:pt x="77" y="34"/>
                    <a:pt x="71" y="40"/>
                    <a:pt x="63"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sp>
          <p:nvSpPr>
            <p:cNvPr id="10" name="Oval 6">
              <a:extLst>
                <a:ext uri="{FF2B5EF4-FFF2-40B4-BE49-F238E27FC236}">
                  <a16:creationId xmlns:a16="http://schemas.microsoft.com/office/drawing/2014/main" id="{9FC7EEF0-C231-4D4A-86B7-4B99B3D57C65}"/>
                </a:ext>
              </a:extLst>
            </p:cNvPr>
            <p:cNvSpPr>
              <a:spLocks noChangeArrowheads="1"/>
            </p:cNvSpPr>
            <p:nvPr/>
          </p:nvSpPr>
          <p:spPr bwMode="auto">
            <a:xfrm>
              <a:off x="9710326" y="916148"/>
              <a:ext cx="540573" cy="535145"/>
            </a:xfrm>
            <a:prstGeom prst="ellipse">
              <a:avLst/>
            </a:prstGeom>
            <a:solidFill>
              <a:schemeClr val="accent5"/>
            </a:solidFill>
            <a:ln>
              <a:noFill/>
            </a:ln>
          </p:spPr>
          <p:txBody>
            <a:bodyPr vert="horz" wrap="none" lIns="91440" tIns="45720" rIns="91440" bIns="45720" numCol="1" anchor="ctr" anchorCtr="0" compatLnSpc="1">
              <a:prstTxWarp prst="textNoShape">
                <a:avLst/>
              </a:prstTxWarp>
            </a:bodyPr>
            <a:lstStyle/>
            <a:p>
              <a:pPr algn="ctr"/>
              <a:r>
                <a:rPr lang="en-US" sz="2200" b="1" dirty="0">
                  <a:solidFill>
                    <a:schemeClr val="bg1"/>
                  </a:solidFill>
                </a:rPr>
                <a:t>1</a:t>
              </a:r>
            </a:p>
          </p:txBody>
        </p:sp>
        <p:sp>
          <p:nvSpPr>
            <p:cNvPr id="17" name="Freeform 12">
              <a:extLst>
                <a:ext uri="{FF2B5EF4-FFF2-40B4-BE49-F238E27FC236}">
                  <a16:creationId xmlns:a16="http://schemas.microsoft.com/office/drawing/2014/main" id="{B068EA0C-3226-4A27-879B-41668AA1E2CE}"/>
                </a:ext>
              </a:extLst>
            </p:cNvPr>
            <p:cNvSpPr>
              <a:spLocks/>
            </p:cNvSpPr>
            <p:nvPr/>
          </p:nvSpPr>
          <p:spPr bwMode="auto">
            <a:xfrm>
              <a:off x="10125075" y="827088"/>
              <a:ext cx="263525" cy="334963"/>
            </a:xfrm>
            <a:custGeom>
              <a:avLst/>
              <a:gdLst>
                <a:gd name="T0" fmla="*/ 68 w 69"/>
                <a:gd name="T1" fmla="*/ 54 h 88"/>
                <a:gd name="T2" fmla="*/ 53 w 69"/>
                <a:gd name="T3" fmla="*/ 1 h 88"/>
                <a:gd name="T4" fmla="*/ 52 w 69"/>
                <a:gd name="T5" fmla="*/ 1 h 88"/>
                <a:gd name="T6" fmla="*/ 47 w 69"/>
                <a:gd name="T7" fmla="*/ 12 h 88"/>
                <a:gd name="T8" fmla="*/ 45 w 69"/>
                <a:gd name="T9" fmla="*/ 28 h 88"/>
                <a:gd name="T10" fmla="*/ 38 w 69"/>
                <a:gd name="T11" fmla="*/ 56 h 88"/>
                <a:gd name="T12" fmla="*/ 4 w 69"/>
                <a:gd name="T13" fmla="*/ 77 h 88"/>
                <a:gd name="T14" fmla="*/ 1 w 69"/>
                <a:gd name="T15" fmla="*/ 84 h 88"/>
                <a:gd name="T16" fmla="*/ 4 w 69"/>
                <a:gd name="T17" fmla="*/ 88 h 88"/>
                <a:gd name="T18" fmla="*/ 42 w 69"/>
                <a:gd name="T19" fmla="*/ 70 h 88"/>
                <a:gd name="T20" fmla="*/ 54 w 69"/>
                <a:gd name="T21" fmla="*/ 43 h 88"/>
                <a:gd name="T22" fmla="*/ 66 w 69"/>
                <a:gd name="T23" fmla="*/ 55 h 88"/>
                <a:gd name="T24" fmla="*/ 68 w 69"/>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88">
                  <a:moveTo>
                    <a:pt x="68" y="54"/>
                  </a:moveTo>
                  <a:cubicBezTo>
                    <a:pt x="68" y="53"/>
                    <a:pt x="54" y="2"/>
                    <a:pt x="53" y="1"/>
                  </a:cubicBezTo>
                  <a:cubicBezTo>
                    <a:pt x="53" y="0"/>
                    <a:pt x="52" y="0"/>
                    <a:pt x="52" y="1"/>
                  </a:cubicBezTo>
                  <a:cubicBezTo>
                    <a:pt x="49" y="4"/>
                    <a:pt x="48" y="8"/>
                    <a:pt x="47" y="12"/>
                  </a:cubicBezTo>
                  <a:cubicBezTo>
                    <a:pt x="47" y="17"/>
                    <a:pt x="46" y="22"/>
                    <a:pt x="45" y="28"/>
                  </a:cubicBezTo>
                  <a:cubicBezTo>
                    <a:pt x="43" y="37"/>
                    <a:pt x="42" y="48"/>
                    <a:pt x="38" y="56"/>
                  </a:cubicBezTo>
                  <a:cubicBezTo>
                    <a:pt x="31" y="70"/>
                    <a:pt x="17" y="77"/>
                    <a:pt x="4" y="77"/>
                  </a:cubicBezTo>
                  <a:cubicBezTo>
                    <a:pt x="0" y="77"/>
                    <a:pt x="1" y="84"/>
                    <a:pt x="1" y="84"/>
                  </a:cubicBezTo>
                  <a:cubicBezTo>
                    <a:pt x="1" y="88"/>
                    <a:pt x="4" y="88"/>
                    <a:pt x="4" y="88"/>
                  </a:cubicBezTo>
                  <a:cubicBezTo>
                    <a:pt x="18" y="88"/>
                    <a:pt x="33" y="81"/>
                    <a:pt x="42" y="70"/>
                  </a:cubicBezTo>
                  <a:cubicBezTo>
                    <a:pt x="48" y="62"/>
                    <a:pt x="52" y="52"/>
                    <a:pt x="54" y="43"/>
                  </a:cubicBezTo>
                  <a:cubicBezTo>
                    <a:pt x="55" y="44"/>
                    <a:pt x="65" y="55"/>
                    <a:pt x="66" y="55"/>
                  </a:cubicBezTo>
                  <a:cubicBezTo>
                    <a:pt x="67" y="56"/>
                    <a:pt x="69" y="55"/>
                    <a:pt x="68"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grpSp>
      <p:grpSp>
        <p:nvGrpSpPr>
          <p:cNvPr id="20" name="Group 19">
            <a:extLst>
              <a:ext uri="{FF2B5EF4-FFF2-40B4-BE49-F238E27FC236}">
                <a16:creationId xmlns:a16="http://schemas.microsoft.com/office/drawing/2014/main" id="{08751439-12F1-4FEF-9EA4-9725004215D3}"/>
              </a:ext>
            </a:extLst>
          </p:cNvPr>
          <p:cNvGrpSpPr/>
          <p:nvPr/>
        </p:nvGrpSpPr>
        <p:grpSpPr>
          <a:xfrm>
            <a:off x="4222522" y="1274327"/>
            <a:ext cx="624486" cy="865564"/>
            <a:chOff x="9710326" y="511176"/>
            <a:chExt cx="678274" cy="940117"/>
          </a:xfrm>
        </p:grpSpPr>
        <p:sp>
          <p:nvSpPr>
            <p:cNvPr id="21" name="Freeform 13">
              <a:extLst>
                <a:ext uri="{FF2B5EF4-FFF2-40B4-BE49-F238E27FC236}">
                  <a16:creationId xmlns:a16="http://schemas.microsoft.com/office/drawing/2014/main" id="{5F808D05-0A24-4B61-B296-5BC6946F79AB}"/>
                </a:ext>
              </a:extLst>
            </p:cNvPr>
            <p:cNvSpPr>
              <a:spLocks noEditPoints="1"/>
            </p:cNvSpPr>
            <p:nvPr/>
          </p:nvSpPr>
          <p:spPr bwMode="auto">
            <a:xfrm>
              <a:off x="9961563" y="511176"/>
              <a:ext cx="339725" cy="414338"/>
            </a:xfrm>
            <a:custGeom>
              <a:avLst/>
              <a:gdLst>
                <a:gd name="T0" fmla="*/ 89 w 89"/>
                <a:gd name="T1" fmla="*/ 26 h 109"/>
                <a:gd name="T2" fmla="*/ 63 w 89"/>
                <a:gd name="T3" fmla="*/ 0 h 109"/>
                <a:gd name="T4" fmla="*/ 37 w 89"/>
                <a:gd name="T5" fmla="*/ 26 h 109"/>
                <a:gd name="T6" fmla="*/ 56 w 89"/>
                <a:gd name="T7" fmla="*/ 51 h 109"/>
                <a:gd name="T8" fmla="*/ 55 w 89"/>
                <a:gd name="T9" fmla="*/ 66 h 109"/>
                <a:gd name="T10" fmla="*/ 42 w 89"/>
                <a:gd name="T11" fmla="*/ 71 h 109"/>
                <a:gd name="T12" fmla="*/ 0 w 89"/>
                <a:gd name="T13" fmla="*/ 109 h 109"/>
                <a:gd name="T14" fmla="*/ 6 w 89"/>
                <a:gd name="T15" fmla="*/ 109 h 109"/>
                <a:gd name="T16" fmla="*/ 12 w 89"/>
                <a:gd name="T17" fmla="*/ 109 h 109"/>
                <a:gd name="T18" fmla="*/ 34 w 89"/>
                <a:gd name="T19" fmla="*/ 86 h 109"/>
                <a:gd name="T20" fmla="*/ 56 w 89"/>
                <a:gd name="T21" fmla="*/ 82 h 109"/>
                <a:gd name="T22" fmla="*/ 67 w 89"/>
                <a:gd name="T23" fmla="*/ 76 h 109"/>
                <a:gd name="T24" fmla="*/ 69 w 89"/>
                <a:gd name="T25" fmla="*/ 51 h 109"/>
                <a:gd name="T26" fmla="*/ 89 w 89"/>
                <a:gd name="T27" fmla="*/ 26 h 109"/>
                <a:gd name="T28" fmla="*/ 63 w 89"/>
                <a:gd name="T29" fmla="*/ 40 h 109"/>
                <a:gd name="T30" fmla="*/ 49 w 89"/>
                <a:gd name="T31" fmla="*/ 26 h 109"/>
                <a:gd name="T32" fmla="*/ 63 w 89"/>
                <a:gd name="T33" fmla="*/ 12 h 109"/>
                <a:gd name="T34" fmla="*/ 77 w 89"/>
                <a:gd name="T35" fmla="*/ 26 h 109"/>
                <a:gd name="T36" fmla="*/ 63 w 89"/>
                <a:gd name="T37"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9">
                  <a:moveTo>
                    <a:pt x="89" y="26"/>
                  </a:moveTo>
                  <a:cubicBezTo>
                    <a:pt x="89" y="12"/>
                    <a:pt x="77" y="0"/>
                    <a:pt x="63" y="0"/>
                  </a:cubicBezTo>
                  <a:cubicBezTo>
                    <a:pt x="49" y="0"/>
                    <a:pt x="37" y="12"/>
                    <a:pt x="37" y="26"/>
                  </a:cubicBezTo>
                  <a:cubicBezTo>
                    <a:pt x="37" y="38"/>
                    <a:pt x="45" y="48"/>
                    <a:pt x="56" y="51"/>
                  </a:cubicBezTo>
                  <a:cubicBezTo>
                    <a:pt x="56" y="57"/>
                    <a:pt x="55" y="65"/>
                    <a:pt x="55" y="66"/>
                  </a:cubicBezTo>
                  <a:cubicBezTo>
                    <a:pt x="54" y="70"/>
                    <a:pt x="47" y="70"/>
                    <a:pt x="42" y="71"/>
                  </a:cubicBezTo>
                  <a:cubicBezTo>
                    <a:pt x="23" y="75"/>
                    <a:pt x="5" y="90"/>
                    <a:pt x="0" y="109"/>
                  </a:cubicBezTo>
                  <a:cubicBezTo>
                    <a:pt x="2" y="109"/>
                    <a:pt x="4" y="109"/>
                    <a:pt x="6" y="109"/>
                  </a:cubicBezTo>
                  <a:cubicBezTo>
                    <a:pt x="8" y="109"/>
                    <a:pt x="10" y="109"/>
                    <a:pt x="12" y="109"/>
                  </a:cubicBezTo>
                  <a:cubicBezTo>
                    <a:pt x="16" y="99"/>
                    <a:pt x="24" y="90"/>
                    <a:pt x="34" y="86"/>
                  </a:cubicBezTo>
                  <a:cubicBezTo>
                    <a:pt x="38" y="85"/>
                    <a:pt x="47" y="83"/>
                    <a:pt x="56" y="82"/>
                  </a:cubicBezTo>
                  <a:cubicBezTo>
                    <a:pt x="63" y="81"/>
                    <a:pt x="66" y="79"/>
                    <a:pt x="67" y="76"/>
                  </a:cubicBezTo>
                  <a:cubicBezTo>
                    <a:pt x="68" y="74"/>
                    <a:pt x="69" y="59"/>
                    <a:pt x="69" y="51"/>
                  </a:cubicBezTo>
                  <a:cubicBezTo>
                    <a:pt x="81" y="48"/>
                    <a:pt x="89" y="38"/>
                    <a:pt x="89" y="26"/>
                  </a:cubicBezTo>
                  <a:close/>
                  <a:moveTo>
                    <a:pt x="63" y="40"/>
                  </a:moveTo>
                  <a:cubicBezTo>
                    <a:pt x="55" y="40"/>
                    <a:pt x="49" y="34"/>
                    <a:pt x="49" y="26"/>
                  </a:cubicBezTo>
                  <a:cubicBezTo>
                    <a:pt x="49" y="18"/>
                    <a:pt x="55" y="12"/>
                    <a:pt x="63" y="12"/>
                  </a:cubicBezTo>
                  <a:cubicBezTo>
                    <a:pt x="71" y="12"/>
                    <a:pt x="77" y="18"/>
                    <a:pt x="77" y="26"/>
                  </a:cubicBezTo>
                  <a:cubicBezTo>
                    <a:pt x="77" y="34"/>
                    <a:pt x="71" y="40"/>
                    <a:pt x="63"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sp>
          <p:nvSpPr>
            <p:cNvPr id="22" name="Oval 6">
              <a:extLst>
                <a:ext uri="{FF2B5EF4-FFF2-40B4-BE49-F238E27FC236}">
                  <a16:creationId xmlns:a16="http://schemas.microsoft.com/office/drawing/2014/main" id="{4DC520A0-4184-4BC0-B38B-436A4AD7C5FC}"/>
                </a:ext>
              </a:extLst>
            </p:cNvPr>
            <p:cNvSpPr>
              <a:spLocks noChangeArrowheads="1"/>
            </p:cNvSpPr>
            <p:nvPr/>
          </p:nvSpPr>
          <p:spPr bwMode="auto">
            <a:xfrm>
              <a:off x="9710326" y="916148"/>
              <a:ext cx="540573" cy="535145"/>
            </a:xfrm>
            <a:prstGeom prst="ellipse">
              <a:avLst/>
            </a:prstGeom>
            <a:solidFill>
              <a:schemeClr val="accent5"/>
            </a:solidFill>
            <a:ln>
              <a:noFill/>
            </a:ln>
          </p:spPr>
          <p:txBody>
            <a:bodyPr vert="horz" wrap="none" lIns="91440" tIns="45720" rIns="91440" bIns="45720" numCol="1" anchor="ctr" anchorCtr="0" compatLnSpc="1">
              <a:prstTxWarp prst="textNoShape">
                <a:avLst/>
              </a:prstTxWarp>
            </a:bodyPr>
            <a:lstStyle/>
            <a:p>
              <a:pPr algn="ctr"/>
              <a:r>
                <a:rPr lang="en-US" sz="2200" b="1" dirty="0">
                  <a:solidFill>
                    <a:schemeClr val="bg1"/>
                  </a:solidFill>
                </a:rPr>
                <a:t>2</a:t>
              </a:r>
            </a:p>
          </p:txBody>
        </p:sp>
        <p:sp>
          <p:nvSpPr>
            <p:cNvPr id="23" name="Freeform 12">
              <a:extLst>
                <a:ext uri="{FF2B5EF4-FFF2-40B4-BE49-F238E27FC236}">
                  <a16:creationId xmlns:a16="http://schemas.microsoft.com/office/drawing/2014/main" id="{E4B44A6E-2DDC-4BF5-B2E0-8759A309855B}"/>
                </a:ext>
              </a:extLst>
            </p:cNvPr>
            <p:cNvSpPr>
              <a:spLocks/>
            </p:cNvSpPr>
            <p:nvPr/>
          </p:nvSpPr>
          <p:spPr bwMode="auto">
            <a:xfrm>
              <a:off x="10125075" y="827088"/>
              <a:ext cx="263525" cy="334963"/>
            </a:xfrm>
            <a:custGeom>
              <a:avLst/>
              <a:gdLst>
                <a:gd name="T0" fmla="*/ 68 w 69"/>
                <a:gd name="T1" fmla="*/ 54 h 88"/>
                <a:gd name="T2" fmla="*/ 53 w 69"/>
                <a:gd name="T3" fmla="*/ 1 h 88"/>
                <a:gd name="T4" fmla="*/ 52 w 69"/>
                <a:gd name="T5" fmla="*/ 1 h 88"/>
                <a:gd name="T6" fmla="*/ 47 w 69"/>
                <a:gd name="T7" fmla="*/ 12 h 88"/>
                <a:gd name="T8" fmla="*/ 45 w 69"/>
                <a:gd name="T9" fmla="*/ 28 h 88"/>
                <a:gd name="T10" fmla="*/ 38 w 69"/>
                <a:gd name="T11" fmla="*/ 56 h 88"/>
                <a:gd name="T12" fmla="*/ 4 w 69"/>
                <a:gd name="T13" fmla="*/ 77 h 88"/>
                <a:gd name="T14" fmla="*/ 1 w 69"/>
                <a:gd name="T15" fmla="*/ 84 h 88"/>
                <a:gd name="T16" fmla="*/ 4 w 69"/>
                <a:gd name="T17" fmla="*/ 88 h 88"/>
                <a:gd name="T18" fmla="*/ 42 w 69"/>
                <a:gd name="T19" fmla="*/ 70 h 88"/>
                <a:gd name="T20" fmla="*/ 54 w 69"/>
                <a:gd name="T21" fmla="*/ 43 h 88"/>
                <a:gd name="T22" fmla="*/ 66 w 69"/>
                <a:gd name="T23" fmla="*/ 55 h 88"/>
                <a:gd name="T24" fmla="*/ 68 w 69"/>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88">
                  <a:moveTo>
                    <a:pt x="68" y="54"/>
                  </a:moveTo>
                  <a:cubicBezTo>
                    <a:pt x="68" y="53"/>
                    <a:pt x="54" y="2"/>
                    <a:pt x="53" y="1"/>
                  </a:cubicBezTo>
                  <a:cubicBezTo>
                    <a:pt x="53" y="0"/>
                    <a:pt x="52" y="0"/>
                    <a:pt x="52" y="1"/>
                  </a:cubicBezTo>
                  <a:cubicBezTo>
                    <a:pt x="49" y="4"/>
                    <a:pt x="48" y="8"/>
                    <a:pt x="47" y="12"/>
                  </a:cubicBezTo>
                  <a:cubicBezTo>
                    <a:pt x="47" y="17"/>
                    <a:pt x="46" y="22"/>
                    <a:pt x="45" y="28"/>
                  </a:cubicBezTo>
                  <a:cubicBezTo>
                    <a:pt x="43" y="37"/>
                    <a:pt x="42" y="48"/>
                    <a:pt x="38" y="56"/>
                  </a:cubicBezTo>
                  <a:cubicBezTo>
                    <a:pt x="31" y="70"/>
                    <a:pt x="17" y="77"/>
                    <a:pt x="4" y="77"/>
                  </a:cubicBezTo>
                  <a:cubicBezTo>
                    <a:pt x="0" y="77"/>
                    <a:pt x="1" y="84"/>
                    <a:pt x="1" y="84"/>
                  </a:cubicBezTo>
                  <a:cubicBezTo>
                    <a:pt x="1" y="88"/>
                    <a:pt x="4" y="88"/>
                    <a:pt x="4" y="88"/>
                  </a:cubicBezTo>
                  <a:cubicBezTo>
                    <a:pt x="18" y="88"/>
                    <a:pt x="33" y="81"/>
                    <a:pt x="42" y="70"/>
                  </a:cubicBezTo>
                  <a:cubicBezTo>
                    <a:pt x="48" y="62"/>
                    <a:pt x="52" y="52"/>
                    <a:pt x="54" y="43"/>
                  </a:cubicBezTo>
                  <a:cubicBezTo>
                    <a:pt x="55" y="44"/>
                    <a:pt x="65" y="55"/>
                    <a:pt x="66" y="55"/>
                  </a:cubicBezTo>
                  <a:cubicBezTo>
                    <a:pt x="67" y="56"/>
                    <a:pt x="69" y="55"/>
                    <a:pt x="68"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grpSp>
      <p:grpSp>
        <p:nvGrpSpPr>
          <p:cNvPr id="24" name="Group 23">
            <a:extLst>
              <a:ext uri="{FF2B5EF4-FFF2-40B4-BE49-F238E27FC236}">
                <a16:creationId xmlns:a16="http://schemas.microsoft.com/office/drawing/2014/main" id="{E25317BC-773C-4594-A9AD-75618CA6B558}"/>
              </a:ext>
            </a:extLst>
          </p:cNvPr>
          <p:cNvGrpSpPr/>
          <p:nvPr/>
        </p:nvGrpSpPr>
        <p:grpSpPr>
          <a:xfrm>
            <a:off x="7054156" y="1274327"/>
            <a:ext cx="624486" cy="865564"/>
            <a:chOff x="9710326" y="511176"/>
            <a:chExt cx="678274" cy="940117"/>
          </a:xfrm>
        </p:grpSpPr>
        <p:sp>
          <p:nvSpPr>
            <p:cNvPr id="25" name="Freeform 13">
              <a:extLst>
                <a:ext uri="{FF2B5EF4-FFF2-40B4-BE49-F238E27FC236}">
                  <a16:creationId xmlns:a16="http://schemas.microsoft.com/office/drawing/2014/main" id="{7CA5B61B-92C0-4A4A-8873-DECC92BCC417}"/>
                </a:ext>
              </a:extLst>
            </p:cNvPr>
            <p:cNvSpPr>
              <a:spLocks noEditPoints="1"/>
            </p:cNvSpPr>
            <p:nvPr/>
          </p:nvSpPr>
          <p:spPr bwMode="auto">
            <a:xfrm>
              <a:off x="9961563" y="511176"/>
              <a:ext cx="339725" cy="414338"/>
            </a:xfrm>
            <a:custGeom>
              <a:avLst/>
              <a:gdLst>
                <a:gd name="T0" fmla="*/ 89 w 89"/>
                <a:gd name="T1" fmla="*/ 26 h 109"/>
                <a:gd name="T2" fmla="*/ 63 w 89"/>
                <a:gd name="T3" fmla="*/ 0 h 109"/>
                <a:gd name="T4" fmla="*/ 37 w 89"/>
                <a:gd name="T5" fmla="*/ 26 h 109"/>
                <a:gd name="T6" fmla="*/ 56 w 89"/>
                <a:gd name="T7" fmla="*/ 51 h 109"/>
                <a:gd name="T8" fmla="*/ 55 w 89"/>
                <a:gd name="T9" fmla="*/ 66 h 109"/>
                <a:gd name="T10" fmla="*/ 42 w 89"/>
                <a:gd name="T11" fmla="*/ 71 h 109"/>
                <a:gd name="T12" fmla="*/ 0 w 89"/>
                <a:gd name="T13" fmla="*/ 109 h 109"/>
                <a:gd name="T14" fmla="*/ 6 w 89"/>
                <a:gd name="T15" fmla="*/ 109 h 109"/>
                <a:gd name="T16" fmla="*/ 12 w 89"/>
                <a:gd name="T17" fmla="*/ 109 h 109"/>
                <a:gd name="T18" fmla="*/ 34 w 89"/>
                <a:gd name="T19" fmla="*/ 86 h 109"/>
                <a:gd name="T20" fmla="*/ 56 w 89"/>
                <a:gd name="T21" fmla="*/ 82 h 109"/>
                <a:gd name="T22" fmla="*/ 67 w 89"/>
                <a:gd name="T23" fmla="*/ 76 h 109"/>
                <a:gd name="T24" fmla="*/ 69 w 89"/>
                <a:gd name="T25" fmla="*/ 51 h 109"/>
                <a:gd name="T26" fmla="*/ 89 w 89"/>
                <a:gd name="T27" fmla="*/ 26 h 109"/>
                <a:gd name="T28" fmla="*/ 63 w 89"/>
                <a:gd name="T29" fmla="*/ 40 h 109"/>
                <a:gd name="T30" fmla="*/ 49 w 89"/>
                <a:gd name="T31" fmla="*/ 26 h 109"/>
                <a:gd name="T32" fmla="*/ 63 w 89"/>
                <a:gd name="T33" fmla="*/ 12 h 109"/>
                <a:gd name="T34" fmla="*/ 77 w 89"/>
                <a:gd name="T35" fmla="*/ 26 h 109"/>
                <a:gd name="T36" fmla="*/ 63 w 89"/>
                <a:gd name="T37"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9">
                  <a:moveTo>
                    <a:pt x="89" y="26"/>
                  </a:moveTo>
                  <a:cubicBezTo>
                    <a:pt x="89" y="12"/>
                    <a:pt x="77" y="0"/>
                    <a:pt x="63" y="0"/>
                  </a:cubicBezTo>
                  <a:cubicBezTo>
                    <a:pt x="49" y="0"/>
                    <a:pt x="37" y="12"/>
                    <a:pt x="37" y="26"/>
                  </a:cubicBezTo>
                  <a:cubicBezTo>
                    <a:pt x="37" y="38"/>
                    <a:pt x="45" y="48"/>
                    <a:pt x="56" y="51"/>
                  </a:cubicBezTo>
                  <a:cubicBezTo>
                    <a:pt x="56" y="57"/>
                    <a:pt x="55" y="65"/>
                    <a:pt x="55" y="66"/>
                  </a:cubicBezTo>
                  <a:cubicBezTo>
                    <a:pt x="54" y="70"/>
                    <a:pt x="47" y="70"/>
                    <a:pt x="42" y="71"/>
                  </a:cubicBezTo>
                  <a:cubicBezTo>
                    <a:pt x="23" y="75"/>
                    <a:pt x="5" y="90"/>
                    <a:pt x="0" y="109"/>
                  </a:cubicBezTo>
                  <a:cubicBezTo>
                    <a:pt x="2" y="109"/>
                    <a:pt x="4" y="109"/>
                    <a:pt x="6" y="109"/>
                  </a:cubicBezTo>
                  <a:cubicBezTo>
                    <a:pt x="8" y="109"/>
                    <a:pt x="10" y="109"/>
                    <a:pt x="12" y="109"/>
                  </a:cubicBezTo>
                  <a:cubicBezTo>
                    <a:pt x="16" y="99"/>
                    <a:pt x="24" y="90"/>
                    <a:pt x="34" y="86"/>
                  </a:cubicBezTo>
                  <a:cubicBezTo>
                    <a:pt x="38" y="85"/>
                    <a:pt x="47" y="83"/>
                    <a:pt x="56" y="82"/>
                  </a:cubicBezTo>
                  <a:cubicBezTo>
                    <a:pt x="63" y="81"/>
                    <a:pt x="66" y="79"/>
                    <a:pt x="67" y="76"/>
                  </a:cubicBezTo>
                  <a:cubicBezTo>
                    <a:pt x="68" y="74"/>
                    <a:pt x="69" y="59"/>
                    <a:pt x="69" y="51"/>
                  </a:cubicBezTo>
                  <a:cubicBezTo>
                    <a:pt x="81" y="48"/>
                    <a:pt x="89" y="38"/>
                    <a:pt x="89" y="26"/>
                  </a:cubicBezTo>
                  <a:close/>
                  <a:moveTo>
                    <a:pt x="63" y="40"/>
                  </a:moveTo>
                  <a:cubicBezTo>
                    <a:pt x="55" y="40"/>
                    <a:pt x="49" y="34"/>
                    <a:pt x="49" y="26"/>
                  </a:cubicBezTo>
                  <a:cubicBezTo>
                    <a:pt x="49" y="18"/>
                    <a:pt x="55" y="12"/>
                    <a:pt x="63" y="12"/>
                  </a:cubicBezTo>
                  <a:cubicBezTo>
                    <a:pt x="71" y="12"/>
                    <a:pt x="77" y="18"/>
                    <a:pt x="77" y="26"/>
                  </a:cubicBezTo>
                  <a:cubicBezTo>
                    <a:pt x="77" y="34"/>
                    <a:pt x="71" y="40"/>
                    <a:pt x="63"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sp>
          <p:nvSpPr>
            <p:cNvPr id="26" name="Oval 6">
              <a:extLst>
                <a:ext uri="{FF2B5EF4-FFF2-40B4-BE49-F238E27FC236}">
                  <a16:creationId xmlns:a16="http://schemas.microsoft.com/office/drawing/2014/main" id="{6DB3EFAC-A364-470C-8911-012E5EDCAE85}"/>
                </a:ext>
              </a:extLst>
            </p:cNvPr>
            <p:cNvSpPr>
              <a:spLocks noChangeArrowheads="1"/>
            </p:cNvSpPr>
            <p:nvPr/>
          </p:nvSpPr>
          <p:spPr bwMode="auto">
            <a:xfrm>
              <a:off x="9710326" y="916148"/>
              <a:ext cx="540573" cy="535145"/>
            </a:xfrm>
            <a:prstGeom prst="ellipse">
              <a:avLst/>
            </a:prstGeom>
            <a:solidFill>
              <a:schemeClr val="accent5"/>
            </a:solidFill>
            <a:ln>
              <a:noFill/>
            </a:ln>
          </p:spPr>
          <p:txBody>
            <a:bodyPr vert="horz" wrap="none" lIns="91440" tIns="45720" rIns="91440" bIns="45720" numCol="1" anchor="ctr" anchorCtr="0" compatLnSpc="1">
              <a:prstTxWarp prst="textNoShape">
                <a:avLst/>
              </a:prstTxWarp>
            </a:bodyPr>
            <a:lstStyle/>
            <a:p>
              <a:pPr algn="ctr"/>
              <a:r>
                <a:rPr lang="en-US" sz="2200" b="1" dirty="0">
                  <a:solidFill>
                    <a:schemeClr val="bg1"/>
                  </a:solidFill>
                </a:rPr>
                <a:t>3</a:t>
              </a:r>
            </a:p>
          </p:txBody>
        </p:sp>
        <p:sp>
          <p:nvSpPr>
            <p:cNvPr id="27" name="Freeform 12">
              <a:extLst>
                <a:ext uri="{FF2B5EF4-FFF2-40B4-BE49-F238E27FC236}">
                  <a16:creationId xmlns:a16="http://schemas.microsoft.com/office/drawing/2014/main" id="{6A808947-7C8B-46D1-8AB6-7A4C10C19359}"/>
                </a:ext>
              </a:extLst>
            </p:cNvPr>
            <p:cNvSpPr>
              <a:spLocks/>
            </p:cNvSpPr>
            <p:nvPr/>
          </p:nvSpPr>
          <p:spPr bwMode="auto">
            <a:xfrm>
              <a:off x="10125075" y="827088"/>
              <a:ext cx="263525" cy="334963"/>
            </a:xfrm>
            <a:custGeom>
              <a:avLst/>
              <a:gdLst>
                <a:gd name="T0" fmla="*/ 68 w 69"/>
                <a:gd name="T1" fmla="*/ 54 h 88"/>
                <a:gd name="T2" fmla="*/ 53 w 69"/>
                <a:gd name="T3" fmla="*/ 1 h 88"/>
                <a:gd name="T4" fmla="*/ 52 w 69"/>
                <a:gd name="T5" fmla="*/ 1 h 88"/>
                <a:gd name="T6" fmla="*/ 47 w 69"/>
                <a:gd name="T7" fmla="*/ 12 h 88"/>
                <a:gd name="T8" fmla="*/ 45 w 69"/>
                <a:gd name="T9" fmla="*/ 28 h 88"/>
                <a:gd name="T10" fmla="*/ 38 w 69"/>
                <a:gd name="T11" fmla="*/ 56 h 88"/>
                <a:gd name="T12" fmla="*/ 4 w 69"/>
                <a:gd name="T13" fmla="*/ 77 h 88"/>
                <a:gd name="T14" fmla="*/ 1 w 69"/>
                <a:gd name="T15" fmla="*/ 84 h 88"/>
                <a:gd name="T16" fmla="*/ 4 w 69"/>
                <a:gd name="T17" fmla="*/ 88 h 88"/>
                <a:gd name="T18" fmla="*/ 42 w 69"/>
                <a:gd name="T19" fmla="*/ 70 h 88"/>
                <a:gd name="T20" fmla="*/ 54 w 69"/>
                <a:gd name="T21" fmla="*/ 43 h 88"/>
                <a:gd name="T22" fmla="*/ 66 w 69"/>
                <a:gd name="T23" fmla="*/ 55 h 88"/>
                <a:gd name="T24" fmla="*/ 68 w 69"/>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88">
                  <a:moveTo>
                    <a:pt x="68" y="54"/>
                  </a:moveTo>
                  <a:cubicBezTo>
                    <a:pt x="68" y="53"/>
                    <a:pt x="54" y="2"/>
                    <a:pt x="53" y="1"/>
                  </a:cubicBezTo>
                  <a:cubicBezTo>
                    <a:pt x="53" y="0"/>
                    <a:pt x="52" y="0"/>
                    <a:pt x="52" y="1"/>
                  </a:cubicBezTo>
                  <a:cubicBezTo>
                    <a:pt x="49" y="4"/>
                    <a:pt x="48" y="8"/>
                    <a:pt x="47" y="12"/>
                  </a:cubicBezTo>
                  <a:cubicBezTo>
                    <a:pt x="47" y="17"/>
                    <a:pt x="46" y="22"/>
                    <a:pt x="45" y="28"/>
                  </a:cubicBezTo>
                  <a:cubicBezTo>
                    <a:pt x="43" y="37"/>
                    <a:pt x="42" y="48"/>
                    <a:pt x="38" y="56"/>
                  </a:cubicBezTo>
                  <a:cubicBezTo>
                    <a:pt x="31" y="70"/>
                    <a:pt x="17" y="77"/>
                    <a:pt x="4" y="77"/>
                  </a:cubicBezTo>
                  <a:cubicBezTo>
                    <a:pt x="0" y="77"/>
                    <a:pt x="1" y="84"/>
                    <a:pt x="1" y="84"/>
                  </a:cubicBezTo>
                  <a:cubicBezTo>
                    <a:pt x="1" y="88"/>
                    <a:pt x="4" y="88"/>
                    <a:pt x="4" y="88"/>
                  </a:cubicBezTo>
                  <a:cubicBezTo>
                    <a:pt x="18" y="88"/>
                    <a:pt x="33" y="81"/>
                    <a:pt x="42" y="70"/>
                  </a:cubicBezTo>
                  <a:cubicBezTo>
                    <a:pt x="48" y="62"/>
                    <a:pt x="52" y="52"/>
                    <a:pt x="54" y="43"/>
                  </a:cubicBezTo>
                  <a:cubicBezTo>
                    <a:pt x="55" y="44"/>
                    <a:pt x="65" y="55"/>
                    <a:pt x="66" y="55"/>
                  </a:cubicBezTo>
                  <a:cubicBezTo>
                    <a:pt x="67" y="56"/>
                    <a:pt x="69" y="55"/>
                    <a:pt x="68"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grpSp>
      <p:grpSp>
        <p:nvGrpSpPr>
          <p:cNvPr id="28" name="Group 27">
            <a:extLst>
              <a:ext uri="{FF2B5EF4-FFF2-40B4-BE49-F238E27FC236}">
                <a16:creationId xmlns:a16="http://schemas.microsoft.com/office/drawing/2014/main" id="{D1E2AAFD-F3BD-4282-87FD-734B00098493}"/>
              </a:ext>
            </a:extLst>
          </p:cNvPr>
          <p:cNvGrpSpPr/>
          <p:nvPr/>
        </p:nvGrpSpPr>
        <p:grpSpPr>
          <a:xfrm>
            <a:off x="9885789" y="1274327"/>
            <a:ext cx="624486" cy="865564"/>
            <a:chOff x="9710326" y="511176"/>
            <a:chExt cx="678274" cy="940117"/>
          </a:xfrm>
        </p:grpSpPr>
        <p:sp>
          <p:nvSpPr>
            <p:cNvPr id="29" name="Freeform 13">
              <a:extLst>
                <a:ext uri="{FF2B5EF4-FFF2-40B4-BE49-F238E27FC236}">
                  <a16:creationId xmlns:a16="http://schemas.microsoft.com/office/drawing/2014/main" id="{493D339E-8F37-4FFB-AC99-B67CC51C30ED}"/>
                </a:ext>
              </a:extLst>
            </p:cNvPr>
            <p:cNvSpPr>
              <a:spLocks noEditPoints="1"/>
            </p:cNvSpPr>
            <p:nvPr/>
          </p:nvSpPr>
          <p:spPr bwMode="auto">
            <a:xfrm>
              <a:off x="9961563" y="511176"/>
              <a:ext cx="339725" cy="414338"/>
            </a:xfrm>
            <a:custGeom>
              <a:avLst/>
              <a:gdLst>
                <a:gd name="T0" fmla="*/ 89 w 89"/>
                <a:gd name="T1" fmla="*/ 26 h 109"/>
                <a:gd name="T2" fmla="*/ 63 w 89"/>
                <a:gd name="T3" fmla="*/ 0 h 109"/>
                <a:gd name="T4" fmla="*/ 37 w 89"/>
                <a:gd name="T5" fmla="*/ 26 h 109"/>
                <a:gd name="T6" fmla="*/ 56 w 89"/>
                <a:gd name="T7" fmla="*/ 51 h 109"/>
                <a:gd name="T8" fmla="*/ 55 w 89"/>
                <a:gd name="T9" fmla="*/ 66 h 109"/>
                <a:gd name="T10" fmla="*/ 42 w 89"/>
                <a:gd name="T11" fmla="*/ 71 h 109"/>
                <a:gd name="T12" fmla="*/ 0 w 89"/>
                <a:gd name="T13" fmla="*/ 109 h 109"/>
                <a:gd name="T14" fmla="*/ 6 w 89"/>
                <a:gd name="T15" fmla="*/ 109 h 109"/>
                <a:gd name="T16" fmla="*/ 12 w 89"/>
                <a:gd name="T17" fmla="*/ 109 h 109"/>
                <a:gd name="T18" fmla="*/ 34 w 89"/>
                <a:gd name="T19" fmla="*/ 86 h 109"/>
                <a:gd name="T20" fmla="*/ 56 w 89"/>
                <a:gd name="T21" fmla="*/ 82 h 109"/>
                <a:gd name="T22" fmla="*/ 67 w 89"/>
                <a:gd name="T23" fmla="*/ 76 h 109"/>
                <a:gd name="T24" fmla="*/ 69 w 89"/>
                <a:gd name="T25" fmla="*/ 51 h 109"/>
                <a:gd name="T26" fmla="*/ 89 w 89"/>
                <a:gd name="T27" fmla="*/ 26 h 109"/>
                <a:gd name="T28" fmla="*/ 63 w 89"/>
                <a:gd name="T29" fmla="*/ 40 h 109"/>
                <a:gd name="T30" fmla="*/ 49 w 89"/>
                <a:gd name="T31" fmla="*/ 26 h 109"/>
                <a:gd name="T32" fmla="*/ 63 w 89"/>
                <a:gd name="T33" fmla="*/ 12 h 109"/>
                <a:gd name="T34" fmla="*/ 77 w 89"/>
                <a:gd name="T35" fmla="*/ 26 h 109"/>
                <a:gd name="T36" fmla="*/ 63 w 89"/>
                <a:gd name="T37"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9">
                  <a:moveTo>
                    <a:pt x="89" y="26"/>
                  </a:moveTo>
                  <a:cubicBezTo>
                    <a:pt x="89" y="12"/>
                    <a:pt x="77" y="0"/>
                    <a:pt x="63" y="0"/>
                  </a:cubicBezTo>
                  <a:cubicBezTo>
                    <a:pt x="49" y="0"/>
                    <a:pt x="37" y="12"/>
                    <a:pt x="37" y="26"/>
                  </a:cubicBezTo>
                  <a:cubicBezTo>
                    <a:pt x="37" y="38"/>
                    <a:pt x="45" y="48"/>
                    <a:pt x="56" y="51"/>
                  </a:cubicBezTo>
                  <a:cubicBezTo>
                    <a:pt x="56" y="57"/>
                    <a:pt x="55" y="65"/>
                    <a:pt x="55" y="66"/>
                  </a:cubicBezTo>
                  <a:cubicBezTo>
                    <a:pt x="54" y="70"/>
                    <a:pt x="47" y="70"/>
                    <a:pt x="42" y="71"/>
                  </a:cubicBezTo>
                  <a:cubicBezTo>
                    <a:pt x="23" y="75"/>
                    <a:pt x="5" y="90"/>
                    <a:pt x="0" y="109"/>
                  </a:cubicBezTo>
                  <a:cubicBezTo>
                    <a:pt x="2" y="109"/>
                    <a:pt x="4" y="109"/>
                    <a:pt x="6" y="109"/>
                  </a:cubicBezTo>
                  <a:cubicBezTo>
                    <a:pt x="8" y="109"/>
                    <a:pt x="10" y="109"/>
                    <a:pt x="12" y="109"/>
                  </a:cubicBezTo>
                  <a:cubicBezTo>
                    <a:pt x="16" y="99"/>
                    <a:pt x="24" y="90"/>
                    <a:pt x="34" y="86"/>
                  </a:cubicBezTo>
                  <a:cubicBezTo>
                    <a:pt x="38" y="85"/>
                    <a:pt x="47" y="83"/>
                    <a:pt x="56" y="82"/>
                  </a:cubicBezTo>
                  <a:cubicBezTo>
                    <a:pt x="63" y="81"/>
                    <a:pt x="66" y="79"/>
                    <a:pt x="67" y="76"/>
                  </a:cubicBezTo>
                  <a:cubicBezTo>
                    <a:pt x="68" y="74"/>
                    <a:pt x="69" y="59"/>
                    <a:pt x="69" y="51"/>
                  </a:cubicBezTo>
                  <a:cubicBezTo>
                    <a:pt x="81" y="48"/>
                    <a:pt x="89" y="38"/>
                    <a:pt x="89" y="26"/>
                  </a:cubicBezTo>
                  <a:close/>
                  <a:moveTo>
                    <a:pt x="63" y="40"/>
                  </a:moveTo>
                  <a:cubicBezTo>
                    <a:pt x="55" y="40"/>
                    <a:pt x="49" y="34"/>
                    <a:pt x="49" y="26"/>
                  </a:cubicBezTo>
                  <a:cubicBezTo>
                    <a:pt x="49" y="18"/>
                    <a:pt x="55" y="12"/>
                    <a:pt x="63" y="12"/>
                  </a:cubicBezTo>
                  <a:cubicBezTo>
                    <a:pt x="71" y="12"/>
                    <a:pt x="77" y="18"/>
                    <a:pt x="77" y="26"/>
                  </a:cubicBezTo>
                  <a:cubicBezTo>
                    <a:pt x="77" y="34"/>
                    <a:pt x="71" y="40"/>
                    <a:pt x="63"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sp>
          <p:nvSpPr>
            <p:cNvPr id="30" name="Oval 6">
              <a:extLst>
                <a:ext uri="{FF2B5EF4-FFF2-40B4-BE49-F238E27FC236}">
                  <a16:creationId xmlns:a16="http://schemas.microsoft.com/office/drawing/2014/main" id="{795C1C33-8A0A-46BB-A27C-C8DF6D6B071D}"/>
                </a:ext>
              </a:extLst>
            </p:cNvPr>
            <p:cNvSpPr>
              <a:spLocks noChangeArrowheads="1"/>
            </p:cNvSpPr>
            <p:nvPr/>
          </p:nvSpPr>
          <p:spPr bwMode="auto">
            <a:xfrm>
              <a:off x="9710326" y="916148"/>
              <a:ext cx="540573" cy="535145"/>
            </a:xfrm>
            <a:prstGeom prst="ellipse">
              <a:avLst/>
            </a:prstGeom>
            <a:solidFill>
              <a:schemeClr val="accent5"/>
            </a:solidFill>
            <a:ln>
              <a:noFill/>
            </a:ln>
          </p:spPr>
          <p:txBody>
            <a:bodyPr vert="horz" wrap="none" lIns="91440" tIns="45720" rIns="91440" bIns="45720" numCol="1" anchor="ctr" anchorCtr="0" compatLnSpc="1">
              <a:prstTxWarp prst="textNoShape">
                <a:avLst/>
              </a:prstTxWarp>
            </a:bodyPr>
            <a:lstStyle/>
            <a:p>
              <a:pPr algn="ctr"/>
              <a:r>
                <a:rPr lang="en-US" sz="2200" b="1" dirty="0">
                  <a:solidFill>
                    <a:schemeClr val="bg1"/>
                  </a:solidFill>
                </a:rPr>
                <a:t>4</a:t>
              </a:r>
            </a:p>
          </p:txBody>
        </p:sp>
        <p:sp>
          <p:nvSpPr>
            <p:cNvPr id="31" name="Freeform 12">
              <a:extLst>
                <a:ext uri="{FF2B5EF4-FFF2-40B4-BE49-F238E27FC236}">
                  <a16:creationId xmlns:a16="http://schemas.microsoft.com/office/drawing/2014/main" id="{1C27D230-B7BC-4DF8-A982-AC1C80823056}"/>
                </a:ext>
              </a:extLst>
            </p:cNvPr>
            <p:cNvSpPr>
              <a:spLocks/>
            </p:cNvSpPr>
            <p:nvPr/>
          </p:nvSpPr>
          <p:spPr bwMode="auto">
            <a:xfrm>
              <a:off x="10125075" y="827088"/>
              <a:ext cx="263525" cy="334963"/>
            </a:xfrm>
            <a:custGeom>
              <a:avLst/>
              <a:gdLst>
                <a:gd name="T0" fmla="*/ 68 w 69"/>
                <a:gd name="T1" fmla="*/ 54 h 88"/>
                <a:gd name="T2" fmla="*/ 53 w 69"/>
                <a:gd name="T3" fmla="*/ 1 h 88"/>
                <a:gd name="T4" fmla="*/ 52 w 69"/>
                <a:gd name="T5" fmla="*/ 1 h 88"/>
                <a:gd name="T6" fmla="*/ 47 w 69"/>
                <a:gd name="T7" fmla="*/ 12 h 88"/>
                <a:gd name="T8" fmla="*/ 45 w 69"/>
                <a:gd name="T9" fmla="*/ 28 h 88"/>
                <a:gd name="T10" fmla="*/ 38 w 69"/>
                <a:gd name="T11" fmla="*/ 56 h 88"/>
                <a:gd name="T12" fmla="*/ 4 w 69"/>
                <a:gd name="T13" fmla="*/ 77 h 88"/>
                <a:gd name="T14" fmla="*/ 1 w 69"/>
                <a:gd name="T15" fmla="*/ 84 h 88"/>
                <a:gd name="T16" fmla="*/ 4 w 69"/>
                <a:gd name="T17" fmla="*/ 88 h 88"/>
                <a:gd name="T18" fmla="*/ 42 w 69"/>
                <a:gd name="T19" fmla="*/ 70 h 88"/>
                <a:gd name="T20" fmla="*/ 54 w 69"/>
                <a:gd name="T21" fmla="*/ 43 h 88"/>
                <a:gd name="T22" fmla="*/ 66 w 69"/>
                <a:gd name="T23" fmla="*/ 55 h 88"/>
                <a:gd name="T24" fmla="*/ 68 w 69"/>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88">
                  <a:moveTo>
                    <a:pt x="68" y="54"/>
                  </a:moveTo>
                  <a:cubicBezTo>
                    <a:pt x="68" y="53"/>
                    <a:pt x="54" y="2"/>
                    <a:pt x="53" y="1"/>
                  </a:cubicBezTo>
                  <a:cubicBezTo>
                    <a:pt x="53" y="0"/>
                    <a:pt x="52" y="0"/>
                    <a:pt x="52" y="1"/>
                  </a:cubicBezTo>
                  <a:cubicBezTo>
                    <a:pt x="49" y="4"/>
                    <a:pt x="48" y="8"/>
                    <a:pt x="47" y="12"/>
                  </a:cubicBezTo>
                  <a:cubicBezTo>
                    <a:pt x="47" y="17"/>
                    <a:pt x="46" y="22"/>
                    <a:pt x="45" y="28"/>
                  </a:cubicBezTo>
                  <a:cubicBezTo>
                    <a:pt x="43" y="37"/>
                    <a:pt x="42" y="48"/>
                    <a:pt x="38" y="56"/>
                  </a:cubicBezTo>
                  <a:cubicBezTo>
                    <a:pt x="31" y="70"/>
                    <a:pt x="17" y="77"/>
                    <a:pt x="4" y="77"/>
                  </a:cubicBezTo>
                  <a:cubicBezTo>
                    <a:pt x="0" y="77"/>
                    <a:pt x="1" y="84"/>
                    <a:pt x="1" y="84"/>
                  </a:cubicBezTo>
                  <a:cubicBezTo>
                    <a:pt x="1" y="88"/>
                    <a:pt x="4" y="88"/>
                    <a:pt x="4" y="88"/>
                  </a:cubicBezTo>
                  <a:cubicBezTo>
                    <a:pt x="18" y="88"/>
                    <a:pt x="33" y="81"/>
                    <a:pt x="42" y="70"/>
                  </a:cubicBezTo>
                  <a:cubicBezTo>
                    <a:pt x="48" y="62"/>
                    <a:pt x="52" y="52"/>
                    <a:pt x="54" y="43"/>
                  </a:cubicBezTo>
                  <a:cubicBezTo>
                    <a:pt x="55" y="44"/>
                    <a:pt x="65" y="55"/>
                    <a:pt x="66" y="55"/>
                  </a:cubicBezTo>
                  <a:cubicBezTo>
                    <a:pt x="67" y="56"/>
                    <a:pt x="69" y="55"/>
                    <a:pt x="68" y="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200" dirty="0"/>
            </a:p>
          </p:txBody>
        </p:sp>
      </p:grpSp>
      <p:pic>
        <p:nvPicPr>
          <p:cNvPr id="32" name="Picture 31">
            <a:extLst>
              <a:ext uri="{FF2B5EF4-FFF2-40B4-BE49-F238E27FC236}">
                <a16:creationId xmlns:a16="http://schemas.microsoft.com/office/drawing/2014/main" id="{062A9570-19DB-4FB5-8C0E-38DB97D84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7600" y="5928360"/>
            <a:ext cx="548640" cy="548640"/>
          </a:xfrm>
          <a:prstGeom prst="rect">
            <a:avLst/>
          </a:prstGeom>
        </p:spPr>
      </p:pic>
    </p:spTree>
    <p:extLst>
      <p:ext uri="{BB962C8B-B14F-4D97-AF65-F5344CB8AC3E}">
        <p14:creationId xmlns:p14="http://schemas.microsoft.com/office/powerpoint/2010/main" val="83396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54FE-544B-4E5A-B86A-93FCA95EB686}"/>
              </a:ext>
            </a:extLst>
          </p:cNvPr>
          <p:cNvSpPr>
            <a:spLocks noGrp="1"/>
          </p:cNvSpPr>
          <p:nvPr>
            <p:ph type="title"/>
          </p:nvPr>
        </p:nvSpPr>
        <p:spPr/>
        <p:txBody>
          <a:bodyPr/>
          <a:lstStyle/>
          <a:p>
            <a:r>
              <a:rPr lang="en-US" dirty="0"/>
              <a:t>How are attacks initiated?</a:t>
            </a:r>
          </a:p>
        </p:txBody>
      </p:sp>
      <p:sp>
        <p:nvSpPr>
          <p:cNvPr id="7" name="TextBox 6">
            <a:extLst>
              <a:ext uri="{FF2B5EF4-FFF2-40B4-BE49-F238E27FC236}">
                <a16:creationId xmlns:a16="http://schemas.microsoft.com/office/drawing/2014/main" id="{57DF98A1-E575-4BBE-B2AF-0B0BE808553A}"/>
              </a:ext>
            </a:extLst>
          </p:cNvPr>
          <p:cNvSpPr txBox="1"/>
          <p:nvPr/>
        </p:nvSpPr>
        <p:spPr>
          <a:xfrm>
            <a:off x="538427" y="1024849"/>
            <a:ext cx="7080785" cy="400110"/>
          </a:xfrm>
          <a:prstGeom prst="rect">
            <a:avLst/>
          </a:prstGeom>
          <a:solidFill>
            <a:schemeClr val="accent1">
              <a:alpha val="89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a:ea typeface="+mn-ea"/>
                <a:cs typeface="+mn-cs"/>
              </a:rPr>
              <a:t>Email initiated cyber attacks can start in a number of ways:</a:t>
            </a:r>
          </a:p>
        </p:txBody>
      </p:sp>
      <p:sp>
        <p:nvSpPr>
          <p:cNvPr id="26" name="Arc 25">
            <a:extLst>
              <a:ext uri="{FF2B5EF4-FFF2-40B4-BE49-F238E27FC236}">
                <a16:creationId xmlns:a16="http://schemas.microsoft.com/office/drawing/2014/main" id="{5A8C8620-992B-4EE2-BAB1-E5AB13CAF62D}"/>
              </a:ext>
            </a:extLst>
          </p:cNvPr>
          <p:cNvSpPr/>
          <p:nvPr/>
        </p:nvSpPr>
        <p:spPr>
          <a:xfrm>
            <a:off x="-1848022" y="1199082"/>
            <a:ext cx="5658918" cy="5658918"/>
          </a:xfrm>
          <a:prstGeom prst="arc">
            <a:avLst>
              <a:gd name="adj1" fmla="val 18856924"/>
              <a:gd name="adj2" fmla="val 2222640"/>
            </a:avLst>
          </a:prstGeom>
          <a:ln w="28575" cap="sq"/>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nvGrpSpPr>
          <p:cNvPr id="29" name="Group 28">
            <a:extLst>
              <a:ext uri="{FF2B5EF4-FFF2-40B4-BE49-F238E27FC236}">
                <a16:creationId xmlns:a16="http://schemas.microsoft.com/office/drawing/2014/main" id="{1A6187CB-3A48-4FFD-AF13-FB8281F19C27}"/>
              </a:ext>
            </a:extLst>
          </p:cNvPr>
          <p:cNvGrpSpPr/>
          <p:nvPr/>
        </p:nvGrpSpPr>
        <p:grpSpPr>
          <a:xfrm>
            <a:off x="2835863" y="1776123"/>
            <a:ext cx="5625601" cy="369332"/>
            <a:chOff x="2835863" y="1776123"/>
            <a:chExt cx="5625601" cy="369332"/>
          </a:xfrm>
        </p:grpSpPr>
        <p:sp>
          <p:nvSpPr>
            <p:cNvPr id="9" name="TextBox 8">
              <a:extLst>
                <a:ext uri="{FF2B5EF4-FFF2-40B4-BE49-F238E27FC236}">
                  <a16:creationId xmlns:a16="http://schemas.microsoft.com/office/drawing/2014/main" id="{5D50DF06-3FB5-474F-B4CC-E30AA2CB26CE}"/>
                </a:ext>
              </a:extLst>
            </p:cNvPr>
            <p:cNvSpPr txBox="1"/>
            <p:nvPr/>
          </p:nvSpPr>
          <p:spPr>
            <a:xfrm>
              <a:off x="3169434" y="1776123"/>
              <a:ext cx="529203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Criminals alter settings for compromised account</a:t>
              </a:r>
            </a:p>
          </p:txBody>
        </p:sp>
        <p:sp>
          <p:nvSpPr>
            <p:cNvPr id="27" name="Oval 26">
              <a:extLst>
                <a:ext uri="{FF2B5EF4-FFF2-40B4-BE49-F238E27FC236}">
                  <a16:creationId xmlns:a16="http://schemas.microsoft.com/office/drawing/2014/main" id="{8A8CB7A3-15AE-47F3-A0CE-F584631B39B6}"/>
                </a:ext>
              </a:extLst>
            </p:cNvPr>
            <p:cNvSpPr/>
            <p:nvPr/>
          </p:nvSpPr>
          <p:spPr>
            <a:xfrm>
              <a:off x="2835863" y="1891884"/>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30" name="Group 29">
            <a:extLst>
              <a:ext uri="{FF2B5EF4-FFF2-40B4-BE49-F238E27FC236}">
                <a16:creationId xmlns:a16="http://schemas.microsoft.com/office/drawing/2014/main" id="{A5C87E53-053B-407F-ADBE-995380ECEF5C}"/>
              </a:ext>
            </a:extLst>
          </p:cNvPr>
          <p:cNvGrpSpPr/>
          <p:nvPr/>
        </p:nvGrpSpPr>
        <p:grpSpPr>
          <a:xfrm>
            <a:off x="3426935" y="2526895"/>
            <a:ext cx="6765102" cy="646331"/>
            <a:chOff x="3426935" y="2526895"/>
            <a:chExt cx="6765102" cy="646331"/>
          </a:xfrm>
        </p:grpSpPr>
        <p:sp>
          <p:nvSpPr>
            <p:cNvPr id="11" name="TextBox 10">
              <a:extLst>
                <a:ext uri="{FF2B5EF4-FFF2-40B4-BE49-F238E27FC236}">
                  <a16:creationId xmlns:a16="http://schemas.microsoft.com/office/drawing/2014/main" id="{90150432-1A45-40B1-9314-0BB357AA5EB2}"/>
                </a:ext>
              </a:extLst>
            </p:cNvPr>
            <p:cNvSpPr txBox="1"/>
            <p:nvPr/>
          </p:nvSpPr>
          <p:spPr>
            <a:xfrm>
              <a:off x="3825645" y="2526895"/>
              <a:ext cx="63663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TAs monitor email traffic to understand organizational structure, speech nuances, etc. to inflict maximum damage</a:t>
              </a:r>
            </a:p>
          </p:txBody>
        </p:sp>
        <p:sp>
          <p:nvSpPr>
            <p:cNvPr id="31" name="Oval 30">
              <a:extLst>
                <a:ext uri="{FF2B5EF4-FFF2-40B4-BE49-F238E27FC236}">
                  <a16:creationId xmlns:a16="http://schemas.microsoft.com/office/drawing/2014/main" id="{73A787E3-1BE9-4DAC-818E-9C1AFBD1C0DD}"/>
                </a:ext>
              </a:extLst>
            </p:cNvPr>
            <p:cNvSpPr/>
            <p:nvPr/>
          </p:nvSpPr>
          <p:spPr>
            <a:xfrm>
              <a:off x="3426935" y="2723600"/>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35" name="Group 34">
            <a:extLst>
              <a:ext uri="{FF2B5EF4-FFF2-40B4-BE49-F238E27FC236}">
                <a16:creationId xmlns:a16="http://schemas.microsoft.com/office/drawing/2014/main" id="{B07C427A-C98C-4155-B9E9-4D07B2E627EE}"/>
              </a:ext>
            </a:extLst>
          </p:cNvPr>
          <p:cNvGrpSpPr/>
          <p:nvPr/>
        </p:nvGrpSpPr>
        <p:grpSpPr>
          <a:xfrm>
            <a:off x="3679854" y="3554666"/>
            <a:ext cx="7467574" cy="646331"/>
            <a:chOff x="3679854" y="3554666"/>
            <a:chExt cx="7467574" cy="646331"/>
          </a:xfrm>
        </p:grpSpPr>
        <p:sp>
          <p:nvSpPr>
            <p:cNvPr id="13" name="TextBox 12">
              <a:extLst>
                <a:ext uri="{FF2B5EF4-FFF2-40B4-BE49-F238E27FC236}">
                  <a16:creationId xmlns:a16="http://schemas.microsoft.com/office/drawing/2014/main" id="{3BC9A51C-91B3-4951-B764-980FE478C24D}"/>
                </a:ext>
              </a:extLst>
            </p:cNvPr>
            <p:cNvSpPr txBox="1"/>
            <p:nvPr/>
          </p:nvSpPr>
          <p:spPr>
            <a:xfrm>
              <a:off x="4066643" y="3554666"/>
              <a:ext cx="708078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Damage can come from accessing corporate intellectual property, databases, personnel files or customer and vendor information </a:t>
              </a:r>
            </a:p>
          </p:txBody>
        </p:sp>
        <p:sp>
          <p:nvSpPr>
            <p:cNvPr id="32" name="Oval 31">
              <a:extLst>
                <a:ext uri="{FF2B5EF4-FFF2-40B4-BE49-F238E27FC236}">
                  <a16:creationId xmlns:a16="http://schemas.microsoft.com/office/drawing/2014/main" id="{C2BE2DE0-8895-4FDB-AD9E-F751693AD570}"/>
                </a:ext>
              </a:extLst>
            </p:cNvPr>
            <p:cNvSpPr/>
            <p:nvPr/>
          </p:nvSpPr>
          <p:spPr>
            <a:xfrm>
              <a:off x="3679854" y="3751372"/>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36" name="Group 35">
            <a:extLst>
              <a:ext uri="{FF2B5EF4-FFF2-40B4-BE49-F238E27FC236}">
                <a16:creationId xmlns:a16="http://schemas.microsoft.com/office/drawing/2014/main" id="{3310D09F-967D-4225-AF76-A2FB9CE4867D}"/>
              </a:ext>
            </a:extLst>
          </p:cNvPr>
          <p:cNvGrpSpPr/>
          <p:nvPr/>
        </p:nvGrpSpPr>
        <p:grpSpPr>
          <a:xfrm>
            <a:off x="3553394" y="4582437"/>
            <a:ext cx="5481663" cy="646331"/>
            <a:chOff x="3553394" y="4582437"/>
            <a:chExt cx="5481663" cy="646331"/>
          </a:xfrm>
        </p:grpSpPr>
        <p:sp>
          <p:nvSpPr>
            <p:cNvPr id="15" name="TextBox 14">
              <a:extLst>
                <a:ext uri="{FF2B5EF4-FFF2-40B4-BE49-F238E27FC236}">
                  <a16:creationId xmlns:a16="http://schemas.microsoft.com/office/drawing/2014/main" id="{0E41E705-CDFF-4338-8C0B-2D3FCFFBBD13}"/>
                </a:ext>
              </a:extLst>
            </p:cNvPr>
            <p:cNvSpPr txBox="1"/>
            <p:nvPr/>
          </p:nvSpPr>
          <p:spPr>
            <a:xfrm>
              <a:off x="3864557" y="4582437"/>
              <a:ext cx="51705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Hackers make things more difficult by covering their tracks and deleting activity logs</a:t>
              </a:r>
            </a:p>
          </p:txBody>
        </p:sp>
        <p:sp>
          <p:nvSpPr>
            <p:cNvPr id="33" name="Oval 32">
              <a:extLst>
                <a:ext uri="{FF2B5EF4-FFF2-40B4-BE49-F238E27FC236}">
                  <a16:creationId xmlns:a16="http://schemas.microsoft.com/office/drawing/2014/main" id="{0DA0685C-D522-4D18-827E-4C462E650835}"/>
                </a:ext>
              </a:extLst>
            </p:cNvPr>
            <p:cNvSpPr/>
            <p:nvPr/>
          </p:nvSpPr>
          <p:spPr>
            <a:xfrm>
              <a:off x="3553394" y="4779142"/>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grpSp>
        <p:nvGrpSpPr>
          <p:cNvPr id="37" name="Group 36">
            <a:extLst>
              <a:ext uri="{FF2B5EF4-FFF2-40B4-BE49-F238E27FC236}">
                <a16:creationId xmlns:a16="http://schemas.microsoft.com/office/drawing/2014/main" id="{C99D7223-C5D7-4AD0-8E09-CB4B899FA258}"/>
              </a:ext>
            </a:extLst>
          </p:cNvPr>
          <p:cNvGrpSpPr/>
          <p:nvPr/>
        </p:nvGrpSpPr>
        <p:grpSpPr>
          <a:xfrm>
            <a:off x="3069805" y="5610206"/>
            <a:ext cx="6205185" cy="646331"/>
            <a:chOff x="3069805" y="5610206"/>
            <a:chExt cx="6205185" cy="646331"/>
          </a:xfrm>
        </p:grpSpPr>
        <p:sp>
          <p:nvSpPr>
            <p:cNvPr id="17" name="TextBox 16">
              <a:extLst>
                <a:ext uri="{FF2B5EF4-FFF2-40B4-BE49-F238E27FC236}">
                  <a16:creationId xmlns:a16="http://schemas.microsoft.com/office/drawing/2014/main" id="{BDA1237B-BF67-46DC-AF84-36B07EE1E065}"/>
                </a:ext>
              </a:extLst>
            </p:cNvPr>
            <p:cNvSpPr txBox="1"/>
            <p:nvPr/>
          </p:nvSpPr>
          <p:spPr>
            <a:xfrm>
              <a:off x="3461265" y="5610206"/>
              <a:ext cx="58137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C3F41"/>
                  </a:solidFill>
                  <a:effectLst/>
                  <a:uLnTx/>
                  <a:uFillTx/>
                  <a:latin typeface="Trebuchet MS" panose="020B0603020202020204"/>
                  <a:ea typeface="+mn-ea"/>
                  <a:cs typeface="+mn-cs"/>
                </a:rPr>
                <a:t>Organizations vulnerable to these attacks tend to get hit repeatedly until vulnerability is addressed</a:t>
              </a:r>
            </a:p>
          </p:txBody>
        </p:sp>
        <p:sp>
          <p:nvSpPr>
            <p:cNvPr id="34" name="Oval 33">
              <a:extLst>
                <a:ext uri="{FF2B5EF4-FFF2-40B4-BE49-F238E27FC236}">
                  <a16:creationId xmlns:a16="http://schemas.microsoft.com/office/drawing/2014/main" id="{1D5527AC-BEDD-41F7-9D8C-99B398C10F65}"/>
                </a:ext>
              </a:extLst>
            </p:cNvPr>
            <p:cNvSpPr/>
            <p:nvPr/>
          </p:nvSpPr>
          <p:spPr>
            <a:xfrm>
              <a:off x="3069805" y="5658918"/>
              <a:ext cx="252919" cy="252919"/>
            </a:xfrm>
            <a:prstGeom prst="ellipse">
              <a:avLst/>
            </a:prstGeom>
            <a:solidFill>
              <a:schemeClr val="bg1"/>
            </a:solidFill>
            <a:ln w="28575">
              <a:solidFill>
                <a:schemeClr val="accent1"/>
              </a:solidFill>
            </a:ln>
          </p:spPr>
          <p:style>
            <a:lnRef idx="1">
              <a:schemeClr val="accent1"/>
            </a:lnRef>
            <a:fillRef idx="0">
              <a:schemeClr val="accen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C3F41"/>
                </a:solidFill>
                <a:effectLst/>
                <a:uLnTx/>
                <a:uFillTx/>
                <a:latin typeface="Trebuchet MS" panose="020B0603020202020204"/>
                <a:ea typeface="+mn-ea"/>
                <a:cs typeface="+mn-cs"/>
              </a:endParaRPr>
            </a:p>
          </p:txBody>
        </p:sp>
      </p:grpSp>
      <p:pic>
        <p:nvPicPr>
          <p:cNvPr id="22" name="Picture 21">
            <a:extLst>
              <a:ext uri="{FF2B5EF4-FFF2-40B4-BE49-F238E27FC236}">
                <a16:creationId xmlns:a16="http://schemas.microsoft.com/office/drawing/2014/main" id="{CD99075A-59A4-4FA8-898E-B4248A0F99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30" y="1735865"/>
            <a:ext cx="3459512" cy="4536852"/>
          </a:xfrm>
          <a:custGeom>
            <a:avLst/>
            <a:gdLst>
              <a:gd name="connsiteX0" fmla="*/ 974582 w 3126246"/>
              <a:gd name="connsiteY0" fmla="*/ 0 h 4303328"/>
              <a:gd name="connsiteX1" fmla="*/ 3126246 w 3126246"/>
              <a:gd name="connsiteY1" fmla="*/ 2151664 h 4303328"/>
              <a:gd name="connsiteX2" fmla="*/ 974582 w 3126246"/>
              <a:gd name="connsiteY2" fmla="*/ 4303328 h 4303328"/>
              <a:gd name="connsiteX3" fmla="*/ 137057 w 3126246"/>
              <a:gd name="connsiteY3" fmla="*/ 4134240 h 4303328"/>
              <a:gd name="connsiteX4" fmla="*/ 0 w 3126246"/>
              <a:gd name="connsiteY4" fmla="*/ 4068216 h 4303328"/>
              <a:gd name="connsiteX5" fmla="*/ 0 w 3126246"/>
              <a:gd name="connsiteY5" fmla="*/ 235113 h 4303328"/>
              <a:gd name="connsiteX6" fmla="*/ 137057 w 3126246"/>
              <a:gd name="connsiteY6" fmla="*/ 169089 h 4303328"/>
              <a:gd name="connsiteX7" fmla="*/ 974582 w 3126246"/>
              <a:gd name="connsiteY7" fmla="*/ 0 h 430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6246" h="4303328">
                <a:moveTo>
                  <a:pt x="974582" y="0"/>
                </a:moveTo>
                <a:cubicBezTo>
                  <a:pt x="2162913" y="0"/>
                  <a:pt x="3126246" y="963333"/>
                  <a:pt x="3126246" y="2151664"/>
                </a:cubicBezTo>
                <a:cubicBezTo>
                  <a:pt x="3126246" y="3339995"/>
                  <a:pt x="2162913" y="4303328"/>
                  <a:pt x="974582" y="4303328"/>
                </a:cubicBezTo>
                <a:cubicBezTo>
                  <a:pt x="677499" y="4303328"/>
                  <a:pt x="394479" y="4243120"/>
                  <a:pt x="137057" y="4134240"/>
                </a:cubicBezTo>
                <a:lnTo>
                  <a:pt x="0" y="4068216"/>
                </a:lnTo>
                <a:lnTo>
                  <a:pt x="0" y="235113"/>
                </a:lnTo>
                <a:lnTo>
                  <a:pt x="137057" y="169089"/>
                </a:lnTo>
                <a:cubicBezTo>
                  <a:pt x="394479" y="60208"/>
                  <a:pt x="677499" y="0"/>
                  <a:pt x="974582" y="0"/>
                </a:cubicBezTo>
                <a:close/>
              </a:path>
            </a:pathLst>
          </a:custGeom>
        </p:spPr>
      </p:pic>
    </p:spTree>
    <p:extLst>
      <p:ext uri="{BB962C8B-B14F-4D97-AF65-F5344CB8AC3E}">
        <p14:creationId xmlns:p14="http://schemas.microsoft.com/office/powerpoint/2010/main" val="317561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Travelers Bond + SI template white">
  <a:themeElements>
    <a:clrScheme name="Travelers reordered">
      <a:dk1>
        <a:srgbClr val="3C3F41"/>
      </a:dk1>
      <a:lt1>
        <a:srgbClr val="FFFFFF"/>
      </a:lt1>
      <a:dk2>
        <a:srgbClr val="003557"/>
      </a:dk2>
      <a:lt2>
        <a:srgbClr val="F6F6F6"/>
      </a:lt2>
      <a:accent1>
        <a:srgbClr val="007395"/>
      </a:accent1>
      <a:accent2>
        <a:srgbClr val="F5C318"/>
      </a:accent2>
      <a:accent3>
        <a:srgbClr val="C1D841"/>
      </a:accent3>
      <a:accent4>
        <a:srgbClr val="9ACB96"/>
      </a:accent4>
      <a:accent5>
        <a:srgbClr val="F50002"/>
      </a:accent5>
      <a:accent6>
        <a:srgbClr val="A5004C"/>
      </a:accent6>
      <a:hlink>
        <a:srgbClr val="3C3F42"/>
      </a:hlink>
      <a:folHlink>
        <a:srgbClr val="00355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lumMod val="90000"/>
          </a:schemeClr>
        </a:solidFill>
        <a:ln>
          <a:solidFill>
            <a:schemeClr val="accent1"/>
          </a:solidFill>
        </a:ln>
      </a:spPr>
      <a:bodyPr rtlCol="0" anchor="ctr"/>
      <a:lstStyle>
        <a:defPPr algn="ctr">
          <a:lnSpc>
            <a:spcPct val="100000"/>
          </a:lnSpc>
          <a:defRPr sz="1600">
            <a:solidFill>
              <a:schemeClr val="tx1"/>
            </a:solidFill>
          </a:defRPr>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algn="l">
          <a:lnSpc>
            <a:spcPct val="100000"/>
          </a:lnSpc>
          <a:spcBef>
            <a:spcPts val="1200"/>
          </a:spcBef>
          <a:buClr>
            <a:schemeClr val="tx1"/>
          </a:buClr>
          <a:buSzPct val="100000"/>
          <a:defRPr dirty="0" smtClean="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extLst>
    <a:ext uri="{05A4C25C-085E-4340-85A3-A5531E510DB2}">
      <thm15:themeFamily xmlns:thm15="http://schemas.microsoft.com/office/thememl/2012/main" name="Prophet_PPT2018_Complete" id="{EEC42C91-B909-3242-A7EE-821B35A9C392}" vid="{E52233CC-A64E-964D-B2EC-FEB350379C0B}"/>
    </a:ext>
  </a:extLst>
</a:theme>
</file>

<file path=ppt/theme/theme2.xml><?xml version="1.0" encoding="utf-8"?>
<a:theme xmlns:a="http://schemas.openxmlformats.org/drawingml/2006/main" name="Prophet">
  <a:themeElements>
    <a:clrScheme name="Prophet">
      <a:dk1>
        <a:srgbClr val="000000"/>
      </a:dk1>
      <a:lt1>
        <a:srgbClr val="FFFFFF"/>
      </a:lt1>
      <a:dk2>
        <a:srgbClr val="334AFF"/>
      </a:dk2>
      <a:lt2>
        <a:srgbClr val="00FFB5"/>
      </a:lt2>
      <a:accent1>
        <a:srgbClr val="C214B9"/>
      </a:accent1>
      <a:accent2>
        <a:srgbClr val="4888FF"/>
      </a:accent2>
      <a:accent3>
        <a:srgbClr val="B4B4B4"/>
      </a:accent3>
      <a:accent4>
        <a:srgbClr val="8037D0"/>
      </a:accent4>
      <a:accent5>
        <a:srgbClr val="FF0053"/>
      </a:accent5>
      <a:accent6>
        <a:srgbClr val="887BFF"/>
      </a:accent6>
      <a:hlink>
        <a:srgbClr val="4888FF"/>
      </a:hlink>
      <a:folHlink>
        <a:srgbClr val="4888FF"/>
      </a:folHlink>
    </a:clrScheme>
    <a:fontScheme name="Prophet">
      <a:majorFont>
        <a:latin typeface="Graphik Bold"/>
        <a:ea typeface=""/>
        <a:cs typeface=""/>
      </a:majorFont>
      <a:minorFont>
        <a:latin typeface="Graphik Regular"/>
        <a:ea typeface=""/>
        <a:cs typeface=""/>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theme>
</file>

<file path=ppt/theme/theme3.xml><?xml version="1.0" encoding="utf-8"?>
<a:theme xmlns:a="http://schemas.openxmlformats.org/drawingml/2006/main" name="Prophet">
  <a:themeElements>
    <a:clrScheme name="Prophet">
      <a:dk1>
        <a:srgbClr val="000000"/>
      </a:dk1>
      <a:lt1>
        <a:srgbClr val="FFFFFF"/>
      </a:lt1>
      <a:dk2>
        <a:srgbClr val="334AFF"/>
      </a:dk2>
      <a:lt2>
        <a:srgbClr val="00FFB5"/>
      </a:lt2>
      <a:accent1>
        <a:srgbClr val="C214B9"/>
      </a:accent1>
      <a:accent2>
        <a:srgbClr val="4888FF"/>
      </a:accent2>
      <a:accent3>
        <a:srgbClr val="B4B4B4"/>
      </a:accent3>
      <a:accent4>
        <a:srgbClr val="8037D0"/>
      </a:accent4>
      <a:accent5>
        <a:srgbClr val="FF0053"/>
      </a:accent5>
      <a:accent6>
        <a:srgbClr val="887BFF"/>
      </a:accent6>
      <a:hlink>
        <a:srgbClr val="4888FF"/>
      </a:hlink>
      <a:folHlink>
        <a:srgbClr val="4888FF"/>
      </a:folHlink>
    </a:clrScheme>
    <a:fontScheme name="Prophet">
      <a:majorFont>
        <a:latin typeface="Graphik Bold"/>
        <a:ea typeface=""/>
        <a:cs typeface=""/>
      </a:majorFont>
      <a:minorFont>
        <a:latin typeface="Graphik Regular"/>
        <a:ea typeface=""/>
        <a:cs typeface=""/>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theme>
</file>

<file path=ppt/theme/themeOverride1.xml><?xml version="1.0" encoding="utf-8"?>
<a:themeOverride xmlns:a="http://schemas.openxmlformats.org/drawingml/2006/main">
  <a:clrScheme name="Chick-Fil-A 1">
    <a:dk1>
      <a:srgbClr val="0D2D4C"/>
    </a:dk1>
    <a:lt1>
      <a:sysClr val="window" lastClr="FFFFFF"/>
    </a:lt1>
    <a:dk2>
      <a:srgbClr val="D90134"/>
    </a:dk2>
    <a:lt2>
      <a:srgbClr val="FFFFFF"/>
    </a:lt2>
    <a:accent1>
      <a:srgbClr val="A11622"/>
    </a:accent1>
    <a:accent2>
      <a:srgbClr val="0A3C60"/>
    </a:accent2>
    <a:accent3>
      <a:srgbClr val="29A2BA"/>
    </a:accent3>
    <a:accent4>
      <a:srgbClr val="49545D"/>
    </a:accent4>
    <a:accent5>
      <a:srgbClr val="F9A439"/>
    </a:accent5>
    <a:accent6>
      <a:srgbClr val="F4DD94"/>
    </a:accent6>
    <a:hlink>
      <a:srgbClr val="29A2BA"/>
    </a:hlink>
    <a:folHlink>
      <a:srgbClr val="29A2BA"/>
    </a:folHlink>
  </a:clrScheme>
  <a:fontScheme name="CFA APERCU">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ub_x0020_Topic xmlns="bf728e15-1b51-4f36-849a-116a9936fa08">Course Library</Sub_x0020_Topic>
    <PSB_x0020_Year xmlns="1d3ff59b-30a2-4384-8a2c-59f127a10a06" xsi:nil="true"/>
    <Main_x0020_Topic0 xmlns="1d3ff59b-30a2-4384-8a2c-59f127a10a06" xsi:nil="true"/>
    <IconOverlay xmlns="http://schemas.microsoft.com/sharepoint/v4" xsi:nil="true"/>
    <Review_x0020_Date xmlns="1d3ff59b-30a2-4384-8a2c-59f127a10a06">2022-12-23T05:00:00+00:00</Review_x0020_Date>
    <Description0 xmlns="1d3ff59b-30a2-4384-8a2c-59f127a10a06" xsi:nil="true"/>
    <Main_x0020_Topic xmlns="bf728e15-1b51-4f36-849a-116a9936fa08">Agent and Broker Continuing Education</Main_x0020_Topic>
    <Link_x0020_Name xmlns="1d3ff59b-30a2-4384-8a2c-59f127a10a06">
      <Url>http://teams.trv.net/sites/compass/PPP/CE-Cyber-1-HR.pptx</Url>
      <Description>Cyber 1 Hour CE</Description>
    </Link_x0020_Name>
    <_dlc_DocId xmlns="bf728e15-1b51-4f36-849a-116a9936fa08">BOND-62-1098</_dlc_DocId>
    <_dlc_DocIdUrl xmlns="bf728e15-1b51-4f36-849a-116a9936fa08">
      <Url>http://teams.trv.net/sites/compass/_layouts/15/DocIdRedir.aspx?ID=BOND-62-1098</Url>
      <Description>BOND-62-1098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5660BC4E9146B4A8342E8E2732700A1" ma:contentTypeVersion="15" ma:contentTypeDescription="Create a new document." ma:contentTypeScope="" ma:versionID="39162884f3480e5b0a5db774c0adddf9">
  <xsd:schema xmlns:xsd="http://www.w3.org/2001/XMLSchema" xmlns:xs="http://www.w3.org/2001/XMLSchema" xmlns:p="http://schemas.microsoft.com/office/2006/metadata/properties" xmlns:ns2="1d3ff59b-30a2-4384-8a2c-59f127a10a06" xmlns:ns3="bf728e15-1b51-4f36-849a-116a9936fa08" xmlns:ns4="http://schemas.microsoft.com/sharepoint/v4" targetNamespace="http://schemas.microsoft.com/office/2006/metadata/properties" ma:root="true" ma:fieldsID="fcc4ac6aed1eefa1487b2a27928f0c40" ns2:_="" ns3:_="" ns4:_="">
    <xsd:import namespace="1d3ff59b-30a2-4384-8a2c-59f127a10a06"/>
    <xsd:import namespace="bf728e15-1b51-4f36-849a-116a9936fa08"/>
    <xsd:import namespace="http://schemas.microsoft.com/sharepoint/v4"/>
    <xsd:element name="properties">
      <xsd:complexType>
        <xsd:sequence>
          <xsd:element name="documentManagement">
            <xsd:complexType>
              <xsd:all>
                <xsd:element ref="ns2:Review_x0020_Date" minOccurs="0"/>
                <xsd:element ref="ns3:Main_x0020_Topic" minOccurs="0"/>
                <xsd:element ref="ns3:Sub_x0020_Topic" minOccurs="0"/>
                <xsd:element ref="ns2:Main_x0020_Topic0" minOccurs="0"/>
                <xsd:element ref="ns2:Description0" minOccurs="0"/>
                <xsd:element ref="ns2:Link_x0020_Name" minOccurs="0"/>
                <xsd:element ref="ns2:PSB_x0020_Year" minOccurs="0"/>
                <xsd:element ref="ns3:_dlc_DocIdPersistId" minOccurs="0"/>
                <xsd:element ref="ns4:IconOverlay" minOccurs="0"/>
                <xsd:element ref="ns3:_dlc_DocIdUrl" minOccurs="0"/>
                <xsd:element ref="ns3:SharedWithUsers" minOccurs="0"/>
                <xsd:element ref="ns3: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ff59b-30a2-4384-8a2c-59f127a10a06" elementFormDefault="qualified">
    <xsd:import namespace="http://schemas.microsoft.com/office/2006/documentManagement/types"/>
    <xsd:import namespace="http://schemas.microsoft.com/office/infopath/2007/PartnerControls"/>
    <xsd:element name="Review_x0020_Date" ma:index="2" nillable="true" ma:displayName="Review Date" ma:default="[today]" ma:format="DateOnly" ma:internalName="Review_x0020_Date">
      <xsd:simpleType>
        <xsd:restriction base="dms:DateTime"/>
      </xsd:simpleType>
    </xsd:element>
    <xsd:element name="Main_x0020_Topic0" ma:index="5" nillable="true" ma:displayName="Main Topic" ma:format="Dropdown" ma:internalName="Main_x0020_Topic0">
      <xsd:simpleType>
        <xsd:union memberTypes="dms:Text">
          <xsd:simpleType>
            <xsd:restriction base="dms:Choice">
              <xsd:enumeration value="Competitor Filing Information"/>
              <xsd:enumeration value="Quarterly Forms Mapping"/>
              <xsd:enumeration value="Enter Choice #2"/>
            </xsd:restriction>
          </xsd:simpleType>
        </xsd:union>
      </xsd:simpleType>
    </xsd:element>
    <xsd:element name="Description0" ma:index="6" nillable="true" ma:displayName="Description" ma:internalName="Description0">
      <xsd:simpleType>
        <xsd:restriction base="dms:Note">
          <xsd:maxLength value="255"/>
        </xsd:restriction>
      </xsd:simpleType>
    </xsd:element>
    <xsd:element name="Link_x0020_Name" ma:index="7" nillable="true" ma:displayName="Link Name" ma:internalName="Link_x0020_Name">
      <xsd:complexType>
        <xsd:complexContent>
          <xsd:extension base="dms:URL">
            <xsd:sequence>
              <xsd:element name="Url" type="dms:ValidUrl" minOccurs="0" nillable="true"/>
              <xsd:element name="Description" type="xsd:string" nillable="true"/>
            </xsd:sequence>
          </xsd:extension>
        </xsd:complexContent>
      </xsd:complexType>
    </xsd:element>
    <xsd:element name="PSB_x0020_Year" ma:index="8" nillable="true" ma:displayName="PSB Year" ma:format="Dropdown" ma:internalName="PSB_x0020_Year">
      <xsd:simpleType>
        <xsd:union memberTypes="dms:Text">
          <xsd:simpleType>
            <xsd:restriction base="dms:Choice">
              <xsd:enumeration value="2021"/>
              <xsd:enumeration value="2022"/>
              <xsd:enumeration value="2023"/>
              <xsd:enumeration value="2024"/>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728e15-1b51-4f36-849a-116a9936fa08" elementFormDefault="qualified">
    <xsd:import namespace="http://schemas.microsoft.com/office/2006/documentManagement/types"/>
    <xsd:import namespace="http://schemas.microsoft.com/office/infopath/2007/PartnerControls"/>
    <xsd:element name="Main_x0020_Topic" ma:index="3" nillable="true" ma:displayName="Main Group" ma:format="Dropdown" ma:internalName="Main_x0020_Topic">
      <xsd:simpleType>
        <xsd:union memberTypes="dms:Text">
          <xsd:simpleType>
            <xsd:restriction base="dms:Choice">
              <xsd:enumeration value="Continuing Education"/>
              <xsd:enumeration value="DWL"/>
              <xsd:enumeration value="E-binders"/>
              <xsd:enumeration value="Marketing"/>
              <xsd:enumeration value="Martin &amp; Company - The Professional Liability Report"/>
              <xsd:enumeration value="PPP"/>
              <xsd:enumeration value="Product Solutions Bulletins"/>
              <xsd:enumeration value="Surplus Lines Applications"/>
              <xsd:enumeration value="Underwriting Tools"/>
            </xsd:restriction>
          </xsd:simpleType>
        </xsd:union>
      </xsd:simpleType>
    </xsd:element>
    <xsd:element name="Sub_x0020_Topic" ma:index="4" nillable="true" ma:displayName="Sub Group" ma:format="Dropdown" ma:internalName="Sub_x0020_Topic">
      <xsd:simpleType>
        <xsd:union memberTypes="dms:Text">
          <xsd:simpleType>
            <xsd:restriction base="dms:Choice">
              <xsd:enumeration value="2013"/>
              <xsd:enumeration value="iMEL"/>
              <xsd:enumeration value="Mission Statement"/>
              <xsd:enumeration value="NY Free Trade Zone"/>
              <xsd:enumeration value="Punitive Damages Most Favorable Venue Information"/>
              <xsd:enumeration value="Surplus Lines Information"/>
              <xsd:enumeration value="Terrorism Underwriting"/>
            </xsd:restriction>
          </xsd:simpleType>
        </xsd:union>
      </xsd:simpleType>
    </xsd:element>
    <xsd:element name="_dlc_DocIdPersistId" ma:index="9" nillable="true" ma:displayName="Persist ID" ma:description="Keep ID on add." ma:hidden="true" ma:internalName="_dlc_DocIdPersistId" ma:readOnly="true">
      <xsd:simpleType>
        <xsd:restriction base="dms:Boolean"/>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82BD1-16C1-4AA9-B00E-734D0CFA8909}">
  <ds:schemaRefs>
    <ds:schemaRef ds:uri="http://schemas.microsoft.com/office/2006/metadata/properties"/>
    <ds:schemaRef ds:uri="http://schemas.microsoft.com/office/infopath/2007/PartnerControls"/>
    <ds:schemaRef ds:uri="bf728e15-1b51-4f36-849a-116a9936fa08"/>
    <ds:schemaRef ds:uri="1d3ff59b-30a2-4384-8a2c-59f127a10a06"/>
    <ds:schemaRef ds:uri="http://schemas.microsoft.com/sharepoint/v4"/>
  </ds:schemaRefs>
</ds:datastoreItem>
</file>

<file path=customXml/itemProps2.xml><?xml version="1.0" encoding="utf-8"?>
<ds:datastoreItem xmlns:ds="http://schemas.openxmlformats.org/officeDocument/2006/customXml" ds:itemID="{692A2C0B-7FFD-4BC6-A8EC-29AF1D3403EA}">
  <ds:schemaRefs>
    <ds:schemaRef ds:uri="http://schemas.microsoft.com/sharepoint/v3/contenttype/forms"/>
  </ds:schemaRefs>
</ds:datastoreItem>
</file>

<file path=customXml/itemProps3.xml><?xml version="1.0" encoding="utf-8"?>
<ds:datastoreItem xmlns:ds="http://schemas.openxmlformats.org/officeDocument/2006/customXml" ds:itemID="{64395E12-C435-4E66-9C49-DF702AC203BC}">
  <ds:schemaRefs>
    <ds:schemaRef ds:uri="http://schemas.microsoft.com/sharepoint/events"/>
  </ds:schemaRefs>
</ds:datastoreItem>
</file>

<file path=customXml/itemProps4.xml><?xml version="1.0" encoding="utf-8"?>
<ds:datastoreItem xmlns:ds="http://schemas.openxmlformats.org/officeDocument/2006/customXml" ds:itemID="{EBF08933-EA37-47D7-9CD9-022DE4FD2B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ff59b-30a2-4384-8a2c-59f127a10a06"/>
    <ds:schemaRef ds:uri="bf728e15-1b51-4f36-849a-116a9936fa0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49281</TotalTime>
  <Words>7414</Words>
  <Application>Microsoft Office PowerPoint</Application>
  <PresentationFormat>Widescreen</PresentationFormat>
  <Paragraphs>530</Paragraphs>
  <Slides>49</Slides>
  <Notes>36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Graphik Medium</vt:lpstr>
      <vt:lpstr>Graphik Regular</vt:lpstr>
      <vt:lpstr>Narkisim</vt:lpstr>
      <vt:lpstr>Trebuchet MS</vt:lpstr>
      <vt:lpstr>Travelers Bond + SI template white</vt:lpstr>
      <vt:lpstr>PowerPoint Presentation</vt:lpstr>
      <vt:lpstr>PowerPoint Presentation</vt:lpstr>
      <vt:lpstr>PowerPoint Presentation</vt:lpstr>
      <vt:lpstr>PowerPoint Presentation</vt:lpstr>
      <vt:lpstr>PowerPoint Presentation</vt:lpstr>
      <vt:lpstr>Email compromise</vt:lpstr>
      <vt:lpstr>How does email compromise happen? </vt:lpstr>
      <vt:lpstr>How is login information obtained? </vt:lpstr>
      <vt:lpstr>How are attacks initiated?</vt:lpstr>
      <vt:lpstr>Email Compromise Attack Chain EXAMPLE</vt:lpstr>
      <vt:lpstr>Email Compromise: Employee to Employee</vt:lpstr>
      <vt:lpstr>Email Compromise: Employee to Employee</vt:lpstr>
      <vt:lpstr>E-mail compromise                           LOSS PREVENTION</vt:lpstr>
      <vt:lpstr>PowerPoint Presentation</vt:lpstr>
      <vt:lpstr>PowerPoint Presentation</vt:lpstr>
      <vt:lpstr>Ransomware:</vt:lpstr>
      <vt:lpstr>Ransomware:</vt:lpstr>
      <vt:lpstr>Ransomware (continues to intensify)</vt:lpstr>
      <vt:lpstr>Ransomware LOSS PREVENTION</vt:lpstr>
      <vt:lpstr>Ransomware LOSS PREVENTION</vt:lpstr>
      <vt:lpstr>Ransomware LOSS PREVENTION</vt:lpstr>
      <vt:lpstr>PowerPoint Presentation</vt:lpstr>
      <vt:lpstr>PowerPoint Presentation</vt:lpstr>
      <vt:lpstr>Credential theft &amp; failure to patch</vt:lpstr>
      <vt:lpstr>Credential theft &amp; failure to patch LOSS PREVENTION</vt:lpstr>
      <vt:lpstr>PowerPoint Presentation</vt:lpstr>
      <vt:lpstr>What is multi-factor authentication (MFA)?</vt:lpstr>
      <vt:lpstr>PowerPoint Presentation</vt:lpstr>
      <vt:lpstr>IP addresses &amp; ports</vt:lpstr>
      <vt:lpstr>What is Remote Desktop Protocol (RDP)? </vt:lpstr>
      <vt:lpstr>PowerPoint Presentation</vt:lpstr>
      <vt:lpstr>PowerPoint Presentation</vt:lpstr>
      <vt:lpstr>Cyber claims &amp; incidents</vt:lpstr>
      <vt:lpstr>Cyber claims &amp; incidents</vt:lpstr>
      <vt:lpstr>PowerPoint Presentation</vt:lpstr>
      <vt:lpstr>Cyber claim themes</vt:lpstr>
      <vt:lpstr>Cyber claim themes</vt:lpstr>
      <vt:lpstr>Cyber claim themes</vt:lpstr>
      <vt:lpstr>Cyber Claim- Policy Response</vt:lpstr>
      <vt:lpstr>Cyber claim – Policy Response</vt:lpstr>
      <vt:lpstr>Cyber Claim- Policy Response</vt:lpstr>
      <vt:lpstr>PowerPoint Presentation</vt:lpstr>
      <vt:lpstr>Four areas of coverage</vt:lpstr>
      <vt:lpstr>Why buy cyber insurance?</vt:lpstr>
      <vt:lpstr>Risk Management Services – eRiskHub &amp; Demo</vt:lpstr>
      <vt:lpstr>Risk Management Services – Cost Calculator</vt:lpstr>
      <vt:lpstr>Risk Management Services – Claim Examples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1 Hour CE</dc:title>
  <dc:subject/>
  <dc:creator>Llewellyn Hensley</dc:creator>
  <cp:keywords/>
  <dc:description/>
  <cp:lastModifiedBy>Niermann, Drew</cp:lastModifiedBy>
  <cp:revision>662</cp:revision>
  <cp:lastPrinted>2019-07-23T15:29:27Z</cp:lastPrinted>
  <dcterms:created xsi:type="dcterms:W3CDTF">2019-07-14T22:11:54Z</dcterms:created>
  <dcterms:modified xsi:type="dcterms:W3CDTF">2023-10-04T18:38:35Z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0x01010015660BC4E9146B4A8342E8E2732700A1</vt:lpwstr>
  </property>
  <property fmtid="{D5CDD505-2E9C-101B-9397-08002B2CF9AE}" pid="3" name="_dlc_DocIdItemGuid">
    <vt:lpwstr>a0b0016c-1aea-42c0-8f5d-955121539d62</vt:lpwstr>
  </property>
  <property fmtid="{D5CDD505-2E9C-101B-9397-08002B2CF9AE}" pid="4" name="WorkflowChangePath">
    <vt:lpwstr>f2c00adb-db25-48e0-b88a-9c2e8f2c5744,4;</vt:lpwstr>
  </property>
  <property fmtid="{D5CDD505-2E9C-101B-9397-08002B2CF9AE}" pid="5" name="MSIP_Label_290f5e94-b30f-4e73-9b6b-e333361c0d6b_Enabled">
    <vt:lpwstr>true</vt:lpwstr>
  </property>
  <property fmtid="{D5CDD505-2E9C-101B-9397-08002B2CF9AE}" pid="6" name="MSIP_Label_290f5e94-b30f-4e73-9b6b-e333361c0d6b_SetDate">
    <vt:lpwstr>2023-10-04T15:26:54Z</vt:lpwstr>
  </property>
  <property fmtid="{D5CDD505-2E9C-101B-9397-08002B2CF9AE}" pid="7" name="MSIP_Label_290f5e94-b30f-4e73-9b6b-e333361c0d6b_Method">
    <vt:lpwstr>Standard</vt:lpwstr>
  </property>
  <property fmtid="{D5CDD505-2E9C-101B-9397-08002B2CF9AE}" pid="8" name="MSIP_Label_290f5e94-b30f-4e73-9b6b-e333361c0d6b_Name">
    <vt:lpwstr>290f5e94-b30f-4e73-9b6b-e333361c0d6b</vt:lpwstr>
  </property>
  <property fmtid="{D5CDD505-2E9C-101B-9397-08002B2CF9AE}" pid="9" name="MSIP_Label_290f5e94-b30f-4e73-9b6b-e333361c0d6b_SiteId">
    <vt:lpwstr>399ead0d-c7c4-4583-88a4-d98814f80b0e</vt:lpwstr>
  </property>
  <property fmtid="{D5CDD505-2E9C-101B-9397-08002B2CF9AE}" pid="10" name="MSIP_Label_290f5e94-b30f-4e73-9b6b-e333361c0d6b_ActionId">
    <vt:lpwstr>fff86f3a-d84c-412d-889a-ecaff5b3591f</vt:lpwstr>
  </property>
  <property fmtid="{D5CDD505-2E9C-101B-9397-08002B2CF9AE}" pid="11" name="MSIP_Label_290f5e94-b30f-4e73-9b6b-e333361c0d6b_ContentBits">
    <vt:lpwstr>0</vt:lpwstr>
  </property>
</Properties>
</file>